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3"/>
  </p:notesMasterIdLst>
  <p:handoutMasterIdLst>
    <p:handoutMasterId r:id="rId14"/>
  </p:handoutMasterIdLst>
  <p:sldIdLst>
    <p:sldId id="256" r:id="rId6"/>
    <p:sldId id="258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6" autoAdjust="0"/>
    <p:restoredTop sz="94660"/>
  </p:normalViewPr>
  <p:slideViewPr>
    <p:cSldViewPr snapToGrid="0">
      <p:cViewPr varScale="1">
        <p:scale>
          <a:sx n="90" d="100"/>
          <a:sy n="90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14" Type="http://schemas.openxmlformats.org/officeDocument/2006/relationships/handoutMaster" Target="handoutMasters/handoutMaster1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9/11/23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Bygstad 2023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B0CB741-250C-1584-1EFC-A54689CC11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70A4445-9C2F-B852-FCB2-C080EBB71D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8D6712D-C227-04CA-E16B-98A2C8944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sz="3600" b="1" dirty="0"/>
            </a:br>
            <a:br>
              <a:rPr lang="nb-NO" sz="3600" b="1" dirty="0"/>
            </a:br>
            <a:r>
              <a:rPr lang="nb-NO" sz="3600" b="1" dirty="0"/>
              <a:t>Økosystemer utfordrer sektorstyringen</a:t>
            </a:r>
            <a:br>
              <a:rPr lang="nb-NO" sz="3600" b="1" dirty="0"/>
            </a:br>
            <a:br>
              <a:rPr lang="nb-NO" sz="3600" b="1" dirty="0"/>
            </a:br>
            <a:br>
              <a:rPr lang="nb-NO" sz="3600" b="1" dirty="0"/>
            </a:br>
            <a:endParaRPr lang="en-US" sz="3600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9EB75878-E9BE-6CFD-8E63-BA93D64A7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112" y="5086084"/>
            <a:ext cx="5716962" cy="258079"/>
          </a:xfrm>
        </p:spPr>
        <p:txBody>
          <a:bodyPr/>
          <a:lstStyle/>
          <a:p>
            <a:r>
              <a:rPr lang="en-US" sz="1600" b="1" dirty="0"/>
              <a:t>Bendik </a:t>
            </a:r>
            <a:r>
              <a:rPr lang="en-US" sz="1600" b="1" dirty="0" err="1"/>
              <a:t>Bygstad</a:t>
            </a:r>
            <a:endParaRPr lang="en-US" sz="1600" b="1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D733F8-EFDF-EAA6-34D6-CE214B4522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6112" y="5380284"/>
            <a:ext cx="5454618" cy="258079"/>
          </a:xfrm>
        </p:spPr>
        <p:txBody>
          <a:bodyPr/>
          <a:lstStyle/>
          <a:p>
            <a:r>
              <a:rPr lang="en-US" sz="1600" dirty="0"/>
              <a:t>Professor </a:t>
            </a:r>
            <a:r>
              <a:rPr lang="en-US" sz="1600" dirty="0" err="1"/>
              <a:t>ved</a:t>
            </a:r>
            <a:r>
              <a:rPr lang="en-US" sz="1600" dirty="0"/>
              <a:t> </a:t>
            </a:r>
            <a:r>
              <a:rPr lang="en-US" sz="1600" dirty="0" err="1"/>
              <a:t>Universitetet</a:t>
            </a:r>
            <a:r>
              <a:rPr lang="en-US" sz="1600" dirty="0"/>
              <a:t> I Oslo, Professor II NHH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9DEB339-80A6-7BC2-D758-9306A07DD1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9383" y="5734466"/>
            <a:ext cx="5716962" cy="22628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6FCAE17-C897-E492-46BD-DEC328336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37" y="5493426"/>
            <a:ext cx="3563551" cy="1832683"/>
          </a:xfrm>
          <a:prstGeom prst="rect">
            <a:avLst/>
          </a:prstGeom>
        </p:spPr>
      </p:pic>
      <p:pic>
        <p:nvPicPr>
          <p:cNvPr id="1026" name="Picture 2" descr="Én digital offentlig sektor - regjeringen.no">
            <a:extLst>
              <a:ext uri="{FF2B5EF4-FFF2-40B4-BE49-F238E27FC236}">
                <a16:creationId xmlns:a16="http://schemas.microsoft.com/office/drawing/2014/main" id="{9773FEE8-CF77-6C86-8976-554DB5009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94" y="1641746"/>
            <a:ext cx="5467905" cy="39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3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ED7D5F-9039-8534-80BF-4188AA99F5D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9F357A-0666-B018-2AEA-97E8382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To utfordringer for digitalisering av offentlig sektor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5B26BF-D68A-DCE6-33E4-5B1F09ED029D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NO" dirty="0"/>
              <a:t>Sektorstyring er lite egnet </a:t>
            </a:r>
          </a:p>
          <a:p>
            <a:pPr marL="0" indent="0">
              <a:buNone/>
            </a:pPr>
            <a:r>
              <a:rPr lang="en-NO" dirty="0"/>
              <a:t>       for digitalisering</a:t>
            </a:r>
          </a:p>
          <a:p>
            <a:pPr marL="0" indent="0">
              <a:buNone/>
            </a:pPr>
            <a:r>
              <a:rPr lang="en-NO" dirty="0"/>
              <a:t>2.   Innovasjon skjer for sakte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D8F53-1481-03C6-9868-ECB481FCF9C1}"/>
              </a:ext>
            </a:extLst>
          </p:cNvPr>
          <p:cNvSpPr txBox="1"/>
          <p:nvPr/>
        </p:nvSpPr>
        <p:spPr>
          <a:xfrm>
            <a:off x="5840730" y="1661280"/>
            <a:ext cx="52120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400" dirty="0"/>
              <a:t>Forskningen viser at digitale økosystemer er i vekst både </a:t>
            </a:r>
            <a:r>
              <a:rPr lang="en-GB" sz="2400" dirty="0"/>
              <a:t>I</a:t>
            </a:r>
            <a:r>
              <a:rPr lang="en-NO" sz="2400" dirty="0"/>
              <a:t> privat og offentlig sektor. </a:t>
            </a:r>
          </a:p>
          <a:p>
            <a:endParaRPr lang="en-NO" sz="2400" dirty="0"/>
          </a:p>
          <a:p>
            <a:r>
              <a:rPr lang="en-NO" sz="2400" dirty="0"/>
              <a:t>De representerer en alternativ tenking om organisering og styring av digitaliseringen</a:t>
            </a:r>
          </a:p>
        </p:txBody>
      </p:sp>
    </p:spTree>
    <p:extLst>
      <p:ext uri="{BB962C8B-B14F-4D97-AF65-F5344CB8AC3E}">
        <p14:creationId xmlns:p14="http://schemas.microsoft.com/office/powerpoint/2010/main" val="417315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F0F71F-CBBD-A139-F0F0-A697EA449DC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2B2E64-1060-B74D-3C92-115259F4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O" dirty="0"/>
              <a:t>Eksempel digitalt økosystem: E-resept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5E1A1F-065E-775C-F89E-EAB02BFAF05D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422390"/>
            <a:ext cx="11471910" cy="4301103"/>
          </a:xfrm>
        </p:spPr>
        <p:txBody>
          <a:bodyPr/>
          <a:lstStyle/>
          <a:p>
            <a:pPr marL="0" indent="0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Et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digitalt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økosystem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kan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ses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som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en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metaorganisasjon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med et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eget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formål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. I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denne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organisasjonen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samarbeider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et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antall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aktører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frivillig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i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definerte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varige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roller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i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en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digital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struktur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og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skaper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verdi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sammen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. </a:t>
            </a:r>
            <a:endParaRPr lang="en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8DF21-D912-FA72-5A42-AB84F43E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290" y="2737319"/>
            <a:ext cx="7278642" cy="337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F0F71F-CBBD-A139-F0F0-A697EA449DC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2B2E64-1060-B74D-3C92-115259F41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O" dirty="0"/>
              <a:t>Eksempel digitalt økosystem: E-resept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5E1A1F-065E-775C-F89E-EAB02BFAF05D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422390"/>
            <a:ext cx="11471910" cy="4301103"/>
          </a:xfrm>
        </p:spPr>
        <p:txBody>
          <a:bodyPr/>
          <a:lstStyle/>
          <a:p>
            <a:pPr marL="0" indent="0">
              <a:buNone/>
            </a:pP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Et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digitalt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økosystem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kan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ses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som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en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metaorganisasjon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med et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eget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formål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. I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denne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organisasjonen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samarbeider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et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antall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aktører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frivillig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i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definerte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varige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roller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i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en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digital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struktur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og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skaper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verdi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sammen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. </a:t>
            </a:r>
            <a:endParaRPr lang="en-NO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E8DF21-D912-FA72-5A42-AB84F43E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" y="3050546"/>
            <a:ext cx="6246174" cy="28941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10D0AC-66AE-F2E7-3E4D-8FD2C0150F37}"/>
              </a:ext>
            </a:extLst>
          </p:cNvPr>
          <p:cNvSpPr txBox="1"/>
          <p:nvPr/>
        </p:nvSpPr>
        <p:spPr>
          <a:xfrm>
            <a:off x="7524026" y="3165122"/>
            <a:ext cx="4171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000" b="1" dirty="0"/>
              <a:t>Styrken ved økosystemer:</a:t>
            </a:r>
          </a:p>
          <a:p>
            <a:pPr marL="457200" indent="-457200">
              <a:buFont typeface="+mj-lt"/>
              <a:buAutoNum type="arabicPeriod"/>
            </a:pPr>
            <a:r>
              <a:rPr lang="en-NO" sz="2000" dirty="0"/>
              <a:t>Tverrsektorielt. Styres gjennom roller </a:t>
            </a:r>
            <a:r>
              <a:rPr lang="en-GB" sz="2000" dirty="0"/>
              <a:t>i</a:t>
            </a:r>
            <a:r>
              <a:rPr lang="en-NO" sz="2000" dirty="0"/>
              <a:t> den digitale strukturen</a:t>
            </a:r>
          </a:p>
          <a:p>
            <a:pPr marL="457200" indent="-457200">
              <a:buFont typeface="+mj-lt"/>
              <a:buAutoNum type="arabicPeriod"/>
            </a:pPr>
            <a:r>
              <a:rPr lang="en-NO" sz="2000" dirty="0"/>
              <a:t>Muliggjør innovasjon </a:t>
            </a:r>
            <a:r>
              <a:rPr lang="en-GB" sz="2000" dirty="0"/>
              <a:t>I</a:t>
            </a:r>
            <a:r>
              <a:rPr lang="en-NO" sz="2000" dirty="0"/>
              <a:t> to hastigheter; langsom </a:t>
            </a:r>
            <a:r>
              <a:rPr lang="en-GB" sz="2000" dirty="0"/>
              <a:t>I</a:t>
            </a:r>
            <a:r>
              <a:rPr lang="en-NO" sz="2000" dirty="0"/>
              <a:t> kjernen. </a:t>
            </a:r>
            <a:r>
              <a:rPr lang="en-GB" sz="2000" dirty="0"/>
              <a:t>r</a:t>
            </a:r>
            <a:r>
              <a:rPr lang="en-NO" sz="2000" dirty="0"/>
              <a:t>ask i tjenestene</a:t>
            </a:r>
          </a:p>
        </p:txBody>
      </p:sp>
    </p:spTree>
    <p:extLst>
      <p:ext uri="{BB962C8B-B14F-4D97-AF65-F5344CB8AC3E}">
        <p14:creationId xmlns:p14="http://schemas.microsoft.com/office/powerpoint/2010/main" val="20007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E25B1F-CA87-703B-5274-A99FA58FF7B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9B7A86-0B5D-E82F-ED36-BD5D3413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O" dirty="0"/>
              <a:t>Sektorstyring vs. økosystem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DC6E4-CDED-89B0-A4D0-A7CFC7DEE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23" y="1531620"/>
            <a:ext cx="11222599" cy="443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2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D61FEB-BFD6-0BCB-CCA4-98D8DF566B2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7BD196-1D25-D7F3-4DF7-8008F558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i="0" dirty="0" err="1">
                <a:solidFill>
                  <a:srgbClr val="000000"/>
                </a:solidFill>
                <a:effectLst/>
                <a:latin typeface="RecifeTextWeb"/>
              </a:rPr>
              <a:t>Hvordan</a:t>
            </a:r>
            <a:r>
              <a:rPr lang="en-GB" i="0" dirty="0">
                <a:solidFill>
                  <a:srgbClr val="000000"/>
                </a:solidFill>
                <a:effectLst/>
                <a:latin typeface="RecifeTextWeb"/>
              </a:rPr>
              <a:t> </a:t>
            </a:r>
            <a:r>
              <a:rPr lang="en-GB" i="0" dirty="0" err="1">
                <a:solidFill>
                  <a:srgbClr val="000000"/>
                </a:solidFill>
                <a:effectLst/>
                <a:latin typeface="RecifeTextWeb"/>
              </a:rPr>
              <a:t>utfordrer</a:t>
            </a:r>
            <a:r>
              <a:rPr lang="en-GB" i="0" dirty="0">
                <a:solidFill>
                  <a:srgbClr val="000000"/>
                </a:solidFill>
                <a:effectLst/>
                <a:latin typeface="RecifeTextWeb"/>
              </a:rPr>
              <a:t> </a:t>
            </a:r>
            <a:r>
              <a:rPr lang="en-GB" i="0" dirty="0" err="1">
                <a:solidFill>
                  <a:srgbClr val="000000"/>
                </a:solidFill>
                <a:effectLst/>
                <a:latin typeface="RecifeTextWeb"/>
              </a:rPr>
              <a:t>økosystemene</a:t>
            </a:r>
            <a:r>
              <a:rPr lang="en-GB" i="0" dirty="0">
                <a:solidFill>
                  <a:srgbClr val="000000"/>
                </a:solidFill>
                <a:effectLst/>
                <a:latin typeface="RecifeTextWeb"/>
              </a:rPr>
              <a:t>?</a:t>
            </a:r>
            <a:br>
              <a:rPr lang="en-GB" i="0" dirty="0">
                <a:solidFill>
                  <a:srgbClr val="000000"/>
                </a:solidFill>
                <a:effectLst/>
                <a:latin typeface="RecifeTextWeb"/>
              </a:rPr>
            </a:br>
            <a:endParaRPr lang="en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D1AF71-9CB1-6528-B012-C5EFA6AAECC0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Økosystemene</a:t>
            </a:r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kan</a:t>
            </a:r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ikke</a:t>
            </a:r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styres</a:t>
            </a:r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slik</a:t>
            </a:r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sektorene</a:t>
            </a:r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styres</a:t>
            </a:r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– de </a:t>
            </a:r>
            <a:r>
              <a:rPr lang="en-GB" dirty="0" err="1">
                <a:solidFill>
                  <a:srgbClr val="333333"/>
                </a:solidFill>
                <a:latin typeface="RecifeTextWeb"/>
              </a:rPr>
              <a:t>bør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i="1" dirty="0" err="1">
                <a:solidFill>
                  <a:srgbClr val="333333"/>
                </a:solidFill>
                <a:latin typeface="RecifeTextWeb"/>
              </a:rPr>
              <a:t>orkestreres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gjennom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konsensuspregede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og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sammensatte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prosesser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. </a:t>
            </a:r>
          </a:p>
          <a:p>
            <a:r>
              <a:rPr lang="en-GB" b="1" dirty="0">
                <a:solidFill>
                  <a:srgbClr val="333333"/>
                </a:solidFill>
                <a:latin typeface="RecifeTextWeb"/>
              </a:rPr>
              <a:t>I </a:t>
            </a:r>
            <a:r>
              <a:rPr lang="en-GB" b="1" dirty="0" err="1">
                <a:solidFill>
                  <a:srgbClr val="333333"/>
                </a:solidFill>
                <a:latin typeface="RecifeTextWeb"/>
              </a:rPr>
              <a:t>økosystemene</a:t>
            </a:r>
            <a:r>
              <a:rPr lang="en-GB" b="1" dirty="0">
                <a:solidFill>
                  <a:srgbClr val="333333"/>
                </a:solidFill>
                <a:latin typeface="RecifeTextWeb"/>
              </a:rPr>
              <a:t> </a:t>
            </a:r>
            <a:r>
              <a:rPr lang="en-GB" b="1" dirty="0" err="1">
                <a:solidFill>
                  <a:srgbClr val="333333"/>
                </a:solidFill>
                <a:latin typeface="RecifeTextWeb"/>
              </a:rPr>
              <a:t>kommer</a:t>
            </a:r>
            <a:r>
              <a:rPr lang="en-GB" b="1" dirty="0">
                <a:solidFill>
                  <a:srgbClr val="333333"/>
                </a:solidFill>
                <a:latin typeface="RecifeTextWeb"/>
              </a:rPr>
              <a:t> </a:t>
            </a:r>
            <a:r>
              <a:rPr lang="en-GB" b="1" dirty="0" err="1">
                <a:solidFill>
                  <a:srgbClr val="333333"/>
                </a:solidFill>
                <a:latin typeface="RecifeTextWeb"/>
              </a:rPr>
              <a:t>finansiering</a:t>
            </a:r>
            <a:r>
              <a:rPr lang="en-GB" b="1" dirty="0">
                <a:solidFill>
                  <a:srgbClr val="333333"/>
                </a:solidFill>
                <a:latin typeface="RecifeTextWeb"/>
              </a:rPr>
              <a:t> </a:t>
            </a:r>
            <a:r>
              <a:rPr lang="en-GB" b="1" dirty="0" err="1">
                <a:solidFill>
                  <a:srgbClr val="333333"/>
                </a:solidFill>
                <a:latin typeface="RecifeTextWeb"/>
              </a:rPr>
              <a:t>og</a:t>
            </a:r>
            <a:r>
              <a:rPr lang="en-GB" b="1" dirty="0">
                <a:solidFill>
                  <a:srgbClr val="333333"/>
                </a:solidFill>
                <a:latin typeface="RecifeTextWeb"/>
              </a:rPr>
              <a:t> </a:t>
            </a:r>
            <a:r>
              <a:rPr lang="en-GB" b="1" dirty="0" err="1">
                <a:solidFill>
                  <a:srgbClr val="333333"/>
                </a:solidFill>
                <a:latin typeface="RecifeTextWeb"/>
              </a:rPr>
              <a:t>ressurser</a:t>
            </a:r>
            <a:r>
              <a:rPr lang="en-GB" b="1" dirty="0">
                <a:solidFill>
                  <a:srgbClr val="333333"/>
                </a:solidFill>
                <a:latin typeface="RecifeTextWeb"/>
              </a:rPr>
              <a:t> </a:t>
            </a:r>
            <a:r>
              <a:rPr lang="en-GB" b="1" dirty="0" err="1">
                <a:solidFill>
                  <a:srgbClr val="333333"/>
                </a:solidFill>
                <a:latin typeface="RecifeTextWeb"/>
              </a:rPr>
              <a:t>fra</a:t>
            </a:r>
            <a:r>
              <a:rPr lang="en-GB" b="1" dirty="0">
                <a:solidFill>
                  <a:srgbClr val="333333"/>
                </a:solidFill>
                <a:latin typeface="RecifeTextWeb"/>
              </a:rPr>
              <a:t> mange </a:t>
            </a:r>
            <a:r>
              <a:rPr lang="en-GB" b="1" dirty="0" err="1">
                <a:solidFill>
                  <a:srgbClr val="333333"/>
                </a:solidFill>
                <a:latin typeface="RecifeTextWeb"/>
              </a:rPr>
              <a:t>kilder</a:t>
            </a:r>
            <a:r>
              <a:rPr lang="en-GB" b="1" dirty="0">
                <a:solidFill>
                  <a:srgbClr val="333333"/>
                </a:solidFill>
                <a:latin typeface="RecifeTextWeb"/>
              </a:rPr>
              <a:t>.  </a:t>
            </a:r>
            <a:r>
              <a:rPr lang="nb-NO" dirty="0">
                <a:solidFill>
                  <a:srgbClr val="333333"/>
                </a:solidFill>
                <a:latin typeface="RecifeTextWeb"/>
              </a:rPr>
              <a:t>Nye roller og ansvarslinjer må etableres</a:t>
            </a:r>
            <a:endParaRPr lang="en-NO" dirty="0"/>
          </a:p>
          <a:p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Det er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uløst</a:t>
            </a:r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hvordan</a:t>
            </a:r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situasjoner</a:t>
            </a:r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 der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sektorstyring</a:t>
            </a:r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og</a:t>
            </a:r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orkestrering</a:t>
            </a:r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kommer</a:t>
            </a:r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i</a:t>
            </a:r>
            <a:r>
              <a:rPr lang="en-GB" b="1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RecifeTextWeb"/>
              </a:rPr>
              <a:t>konflikt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skal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håndteres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. At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beslutninger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og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prioriteringer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om bruk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av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ressurser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foretas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innen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økosystemet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heller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enn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gjennom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direkte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dialog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mellom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virksomhet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og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overordnet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myndighet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i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linjen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endrer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maktforholdene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725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1C4D94-CCB6-117D-8630-C7642D1CE0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nb-NO"/>
              <a:t>Bygstad 2023</a:t>
            </a:r>
            <a:endParaRPr lang="nb-NO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DAB32F-43B2-41D8-759E-DDF2E592A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0000"/>
                </a:solidFill>
                <a:latin typeface="RecifeTextWeb"/>
              </a:rPr>
              <a:t>Ny agenda for </a:t>
            </a:r>
            <a:r>
              <a:rPr lang="en-GB" dirty="0" err="1">
                <a:solidFill>
                  <a:srgbClr val="000000"/>
                </a:solidFill>
                <a:latin typeface="RecifeTextWeb"/>
              </a:rPr>
              <a:t>offentlig</a:t>
            </a:r>
            <a:r>
              <a:rPr lang="en-GB" dirty="0">
                <a:solidFill>
                  <a:srgbClr val="000000"/>
                </a:solidFill>
                <a:latin typeface="RecifeTextWeb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RecifeTextWeb"/>
              </a:rPr>
              <a:t>styring</a:t>
            </a:r>
            <a:r>
              <a:rPr lang="en-GB" dirty="0">
                <a:solidFill>
                  <a:srgbClr val="000000"/>
                </a:solidFill>
                <a:latin typeface="RecifeTextWeb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RecifeTextWeb"/>
              </a:rPr>
              <a:t>og</a:t>
            </a:r>
            <a:r>
              <a:rPr lang="en-GB" dirty="0">
                <a:solidFill>
                  <a:srgbClr val="000000"/>
                </a:solidFill>
                <a:latin typeface="RecifeTextWeb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RecifeTextWeb"/>
              </a:rPr>
              <a:t>ledelse</a:t>
            </a:r>
            <a:br>
              <a:rPr lang="en-GB" dirty="0">
                <a:solidFill>
                  <a:srgbClr val="000000"/>
                </a:solidFill>
                <a:latin typeface="RecifeTextWeb"/>
              </a:rPr>
            </a:br>
            <a:endParaRPr lang="en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82ED7C-C9DA-F4FD-96C2-636A0118B004}"/>
              </a:ext>
            </a:extLst>
          </p:cNvPr>
          <p:cNvSpPr>
            <a:spLocks noGrp="1"/>
          </p:cNvSpPr>
          <p:nvPr>
            <p:ph sz="half" idx="30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Et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voksende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antall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offentlige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oppgaver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kan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ikke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lenger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håndteres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bare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i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en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enkelt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styringslinje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, men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må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løses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i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samspill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mellom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aktører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–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ofte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på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tvers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av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sektorer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.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Digitaliseringsstrategiens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fokus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på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sammenhengende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tjenester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illustrerer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dette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med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tydelighet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. I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tillegg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bør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innovasjonshastigheten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RecifeTextWeb"/>
              </a:rPr>
              <a:t>økes</a:t>
            </a:r>
            <a:r>
              <a:rPr lang="en-GB" b="0" i="0" dirty="0">
                <a:solidFill>
                  <a:srgbClr val="333333"/>
                </a:solidFill>
                <a:effectLst/>
                <a:latin typeface="RecifeTextWeb"/>
              </a:rPr>
              <a:t>.</a:t>
            </a:r>
          </a:p>
          <a:p>
            <a:pPr algn="l"/>
            <a:r>
              <a:rPr lang="en-GB" dirty="0" err="1">
                <a:solidFill>
                  <a:srgbClr val="333333"/>
                </a:solidFill>
                <a:latin typeface="RecifeTextWeb"/>
              </a:rPr>
              <a:t>Digitale</a:t>
            </a:r>
            <a:r>
              <a:rPr lang="en-GB" dirty="0">
                <a:solidFill>
                  <a:srgbClr val="333333"/>
                </a:solidFill>
                <a:latin typeface="RecifeTextWeb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RecifeTextWeb"/>
              </a:rPr>
              <a:t>økosysemer</a:t>
            </a:r>
            <a:r>
              <a:rPr lang="en-GB" dirty="0">
                <a:solidFill>
                  <a:srgbClr val="333333"/>
                </a:solidFill>
                <a:latin typeface="RecifeTextWeb"/>
              </a:rPr>
              <a:t> er et </a:t>
            </a:r>
            <a:r>
              <a:rPr lang="en-GB" dirty="0" err="1">
                <a:solidFill>
                  <a:srgbClr val="333333"/>
                </a:solidFill>
                <a:latin typeface="RecifeTextWeb"/>
              </a:rPr>
              <a:t>svar</a:t>
            </a:r>
            <a:r>
              <a:rPr lang="en-GB" dirty="0">
                <a:solidFill>
                  <a:srgbClr val="333333"/>
                </a:solidFill>
                <a:latin typeface="RecifeTextWeb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RecifeTextWeb"/>
              </a:rPr>
              <a:t>på</a:t>
            </a:r>
            <a:r>
              <a:rPr lang="en-GB" dirty="0">
                <a:solidFill>
                  <a:srgbClr val="333333"/>
                </a:solidFill>
                <a:latin typeface="RecifeTextWeb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RecifeTextWeb"/>
              </a:rPr>
              <a:t>begge</a:t>
            </a:r>
            <a:r>
              <a:rPr lang="en-GB" dirty="0">
                <a:solidFill>
                  <a:srgbClr val="333333"/>
                </a:solidFill>
                <a:latin typeface="RecifeTextWeb"/>
              </a:rPr>
              <a:t> </a:t>
            </a:r>
            <a:r>
              <a:rPr lang="en-GB" dirty="0" err="1">
                <a:solidFill>
                  <a:srgbClr val="333333"/>
                </a:solidFill>
                <a:latin typeface="RecifeTextWeb"/>
              </a:rPr>
              <a:t>utfordringene</a:t>
            </a:r>
            <a:r>
              <a:rPr lang="en-GB" dirty="0">
                <a:solidFill>
                  <a:srgbClr val="333333"/>
                </a:solidFill>
                <a:latin typeface="RecifeTextWeb"/>
              </a:rPr>
              <a:t>:</a:t>
            </a:r>
            <a:endParaRPr lang="en-GB" b="0" i="0" dirty="0">
              <a:solidFill>
                <a:srgbClr val="333333"/>
              </a:solidFill>
              <a:effectLst/>
              <a:latin typeface="RecifeTextWeb"/>
            </a:endParaRPr>
          </a:p>
          <a:p>
            <a:pPr marL="457200" indent="-457200">
              <a:buFont typeface="+mj-lt"/>
              <a:buAutoNum type="arabicPeriod"/>
            </a:pPr>
            <a:r>
              <a:rPr lang="en-NO" sz="2000" b="1" dirty="0"/>
              <a:t>Tverrsektorielt. </a:t>
            </a:r>
            <a:r>
              <a:rPr lang="en-NO" sz="2000" dirty="0"/>
              <a:t>Styres gjennom roller </a:t>
            </a:r>
            <a:r>
              <a:rPr lang="en-GB" sz="2000" dirty="0" err="1"/>
              <a:t>i</a:t>
            </a:r>
            <a:r>
              <a:rPr lang="en-NO" sz="2000" dirty="0"/>
              <a:t> den digitale strukturen, ikke linjen</a:t>
            </a:r>
          </a:p>
          <a:p>
            <a:pPr marL="457200" indent="-457200">
              <a:buFont typeface="+mj-lt"/>
              <a:buAutoNum type="arabicPeriod"/>
            </a:pPr>
            <a:r>
              <a:rPr lang="en-NO" sz="2000" b="1" dirty="0"/>
              <a:t>Muliggjør innovasjon </a:t>
            </a:r>
            <a:r>
              <a:rPr lang="en-GB" sz="2000" dirty="0"/>
              <a:t>i</a:t>
            </a:r>
            <a:r>
              <a:rPr lang="en-NO" sz="2000" dirty="0"/>
              <a:t> to hastigheter; langsom </a:t>
            </a:r>
            <a:r>
              <a:rPr lang="en-GB" sz="2000" dirty="0"/>
              <a:t>I</a:t>
            </a:r>
            <a:r>
              <a:rPr lang="en-NO" sz="2000" dirty="0"/>
              <a:t> kjernen, </a:t>
            </a:r>
            <a:r>
              <a:rPr lang="en-GB" sz="2000" dirty="0"/>
              <a:t>r</a:t>
            </a:r>
            <a:r>
              <a:rPr lang="en-NO" sz="2000" dirty="0"/>
              <a:t>ask i tjenesteutvikling</a:t>
            </a:r>
          </a:p>
          <a:p>
            <a:pPr lvl="1"/>
            <a:endParaRPr lang="en-N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95096-A494-EF35-9922-19687B0BF34A}"/>
              </a:ext>
            </a:extLst>
          </p:cNvPr>
          <p:cNvSpPr txBox="1"/>
          <p:nvPr/>
        </p:nvSpPr>
        <p:spPr>
          <a:xfrm>
            <a:off x="7943850" y="5589270"/>
            <a:ext cx="3190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1200" dirty="0"/>
              <a:t>Lanestedt og Bygstad, Stat og Styring 2022.</a:t>
            </a:r>
          </a:p>
        </p:txBody>
      </p:sp>
    </p:spTree>
    <p:extLst>
      <p:ext uri="{BB962C8B-B14F-4D97-AF65-F5344CB8AC3E}">
        <p14:creationId xmlns:p14="http://schemas.microsoft.com/office/powerpoint/2010/main" val="5814481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626d8d-df48-4ab1-8c26-5c93572b7cb4">
      <Terms xmlns="http://schemas.microsoft.com/office/infopath/2007/PartnerControls"/>
    </lcf76f155ced4ddcb4097134ff3c332f>
    <TaxCatchAll xmlns="fb69f4e9-50ad-43c7-9586-dfae98348ec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096829DCF8D24097824495BF642874" ma:contentTypeVersion="15" ma:contentTypeDescription="Create a new document." ma:contentTypeScope="" ma:versionID="163653528c2a9d23049f2e52763a6ea7">
  <xsd:schema xmlns:xsd="http://www.w3.org/2001/XMLSchema" xmlns:xs="http://www.w3.org/2001/XMLSchema" xmlns:p="http://schemas.microsoft.com/office/2006/metadata/properties" xmlns:ns2="ee626d8d-df48-4ab1-8c26-5c93572b7cb4" xmlns:ns3="fb69f4e9-50ad-43c7-9586-dfae98348ec5" targetNamespace="http://schemas.microsoft.com/office/2006/metadata/properties" ma:root="true" ma:fieldsID="1613535504de76afe1a7751b3f3b886f" ns2:_="" ns3:_="">
    <xsd:import namespace="ee626d8d-df48-4ab1-8c26-5c93572b7cb4"/>
    <xsd:import namespace="fb69f4e9-50ad-43c7-9586-dfae98348e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626d8d-df48-4ab1-8c26-5c93572b7c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3ac7b7e-8fcb-443e-82a4-9bfbac99ce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9f4e9-50ad-43c7-9586-dfae98348ec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90ebdcb-dd57-40bf-a9fd-db31b9299e95}" ma:internalName="TaxCatchAll" ma:showField="CatchAllData" ma:web="fb69f4e9-50ad-43c7-9586-dfae98348e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purl.org/dc/elements/1.1/"/>
    <ds:schemaRef ds:uri="http://schemas.microsoft.com/office/2006/metadata/properties"/>
    <ds:schemaRef ds:uri="45a9c032-1c21-4297-bc4a-1b0e359a6c1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5e35b8c-bb2a-40e7-acd7-beed1d1f14b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8987B6-52AB-4C69-88D0-C3A568697F7B}"/>
</file>

<file path=customXml/itemProps4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11320</TotalTime>
  <Words>367</Words>
  <Application>Microsoft Macintosh PowerPoint</Application>
  <PresentationFormat>Widescreen</PresentationFormat>
  <Paragraphs>35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Arial, sans-serif</vt:lpstr>
      <vt:lpstr>Calibri</vt:lpstr>
      <vt:lpstr>RecifeTextWeb</vt:lpstr>
      <vt:lpstr>Wingdings</vt:lpstr>
      <vt:lpstr>Office Theme</vt:lpstr>
      <vt:lpstr>think-cell Slide</vt:lpstr>
      <vt:lpstr>  Økosystemer utfordrer sektorstyringen   </vt:lpstr>
      <vt:lpstr>To utfordringer for digitalisering av offentlig sektor</vt:lpstr>
      <vt:lpstr>Eksempel digitalt økosystem: E-resept</vt:lpstr>
      <vt:lpstr>Eksempel digitalt økosystem: E-resept</vt:lpstr>
      <vt:lpstr>Sektorstyring vs. økosystem</vt:lpstr>
      <vt:lpstr>Hvordan utfordrer økosystemene? </vt:lpstr>
      <vt:lpstr>Ny agenda for offentlig styring og ledelse 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Mathilde Elisabeth Jarbekk</dc:creator>
  <cp:lastModifiedBy>Bendik Bygstad</cp:lastModifiedBy>
  <cp:revision>65</cp:revision>
  <dcterms:created xsi:type="dcterms:W3CDTF">2023-01-26T14:29:24Z</dcterms:created>
  <dcterms:modified xsi:type="dcterms:W3CDTF">2023-09-12T07:10:20Z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0x0101001E096829DCF8D24097824495BF642874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