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66" r:id="rId5"/>
    <p:sldId id="268" r:id="rId6"/>
    <p:sldId id="2147196786" r:id="rId7"/>
    <p:sldId id="2147196789" r:id="rId8"/>
    <p:sldId id="278" r:id="rId9"/>
    <p:sldId id="269" r:id="rId10"/>
    <p:sldId id="270" r:id="rId11"/>
    <p:sldId id="273" r:id="rId12"/>
    <p:sldId id="267" r:id="rId13"/>
  </p:sldIdLst>
  <p:sldSz cx="24382413" cy="13716000"/>
  <p:notesSz cx="6858000" cy="9144000"/>
  <p:defaultTextStyle>
    <a:defPPr>
      <a:defRPr lang="nb-NO"/>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67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llvard Lærum" initials="HL" lastIdx="1" clrIdx="0">
    <p:extLst>
      <p:ext uri="{19B8F6BF-5375-455C-9EA6-DF929625EA0E}">
        <p15:presenceInfo xmlns:p15="http://schemas.microsoft.com/office/powerpoint/2012/main" userId="S::haller@shdir.no::02048316-6869-4d93-a27e-bb9324a4f2b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FFFFFF"/>
    <a:srgbClr val="0169E8"/>
    <a:srgbClr val="C1C1C1"/>
    <a:srgbClr val="B2B2B2"/>
    <a:srgbClr val="89898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50" d="100"/>
          <a:sy n="50" d="100"/>
        </p:scale>
        <p:origin x="48" y="192"/>
      </p:cViewPr>
      <p:guideLst>
        <p:guide orient="horz" pos="4320"/>
        <p:guide pos="767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B253DE-7D71-4444-B83E-23771FDD0C33}" type="datetimeFigureOut">
              <a:rPr lang="en-GB" smtClean="0"/>
              <a:t>18/11/2021</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GB"/>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1F1791-49DA-4A11-A71B-4DEDB48C96EA}" type="slidenum">
              <a:rPr lang="en-GB" smtClean="0"/>
              <a:t>‹#›</a:t>
            </a:fld>
            <a:endParaRPr lang="en-GB"/>
          </a:p>
        </p:txBody>
      </p:sp>
    </p:spTree>
    <p:extLst>
      <p:ext uri="{BB962C8B-B14F-4D97-AF65-F5344CB8AC3E}">
        <p14:creationId xmlns:p14="http://schemas.microsoft.com/office/powerpoint/2010/main" val="2388657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6" Type="http://schemas.microsoft.com/office/2007/relationships/hdphoto" Target="../media/hdphoto1.wdp"/><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bg>
      <p:bgPr>
        <a:solidFill>
          <a:schemeClr val="dk2"/>
        </a:solidFill>
        <a:effectLst/>
      </p:bgPr>
    </p:bg>
    <p:spTree>
      <p:nvGrpSpPr>
        <p:cNvPr id="1" name=""/>
        <p:cNvGrpSpPr/>
        <p:nvPr/>
      </p:nvGrpSpPr>
      <p:grpSpPr>
        <a:xfrm>
          <a:off x="0" y="0"/>
          <a:ext cx="0" cy="0"/>
          <a:chOff x="0" y="0"/>
          <a:chExt cx="0" cy="0"/>
        </a:xfrm>
      </p:grpSpPr>
      <p:pic>
        <p:nvPicPr>
          <p:cNvPr id="9" name="Gradertsirkel" hidden="1"/>
          <p:cNvPicPr>
            <a:picLocks noChangeAspect="1"/>
          </p:cNvPicPr>
          <p:nvPr userDrawn="1"/>
        </p:nvPicPr>
        <p:blipFill>
          <a:blip r:embed="rId2">
            <a:extLst>
              <a:ext uri="{28A0092B-C50C-407E-A947-70E740481C1C}">
                <a14:useLocalDpi xmlns:a14="http://schemas.microsoft.com/office/drawing/2010/main" val="0"/>
              </a:ext>
            </a:extLst>
          </a:blip>
          <a:srcRect l="44734"/>
          <a:stretch>
            <a:fillRect/>
          </a:stretch>
        </p:blipFill>
        <p:spPr>
          <a:xfrm>
            <a:off x="22092527" y="2376000"/>
            <a:ext cx="2289886" cy="8915400"/>
          </a:xfrm>
          <a:custGeom>
            <a:avLst/>
            <a:gdLst>
              <a:gd name="connsiteX0" fmla="*/ 2289886 w 2289886"/>
              <a:gd name="connsiteY0" fmla="*/ 0 h 8915400"/>
              <a:gd name="connsiteX1" fmla="*/ 2289886 w 2289886"/>
              <a:gd name="connsiteY1" fmla="*/ 8915400 h 8915400"/>
              <a:gd name="connsiteX2" fmla="*/ 2208748 w 2289886"/>
              <a:gd name="connsiteY2" fmla="*/ 8915400 h 8915400"/>
              <a:gd name="connsiteX3" fmla="*/ 2203568 w 2289886"/>
              <a:gd name="connsiteY3" fmla="*/ 8912226 h 8915400"/>
              <a:gd name="connsiteX4" fmla="*/ 0 w 2289886"/>
              <a:gd name="connsiteY4" fmla="*/ 4482560 h 8915400"/>
              <a:gd name="connsiteX5" fmla="*/ 2203568 w 2289886"/>
              <a:gd name="connsiteY5" fmla="*/ 52895 h 891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9886" h="8915400">
                <a:moveTo>
                  <a:pt x="2289886" y="0"/>
                </a:moveTo>
                <a:lnTo>
                  <a:pt x="2289886" y="8915400"/>
                </a:lnTo>
                <a:lnTo>
                  <a:pt x="2208748" y="8915400"/>
                </a:lnTo>
                <a:lnTo>
                  <a:pt x="2203568" y="8912226"/>
                </a:lnTo>
                <a:cubicBezTo>
                  <a:pt x="891023" y="8059147"/>
                  <a:pt x="0" y="6395348"/>
                  <a:pt x="0" y="4482560"/>
                </a:cubicBezTo>
                <a:cubicBezTo>
                  <a:pt x="0" y="2569772"/>
                  <a:pt x="891023" y="905972"/>
                  <a:pt x="2203568" y="52895"/>
                </a:cubicBezTo>
                <a:close/>
              </a:path>
            </a:pathLst>
          </a:custGeom>
        </p:spPr>
      </p:pic>
      <p:sp>
        <p:nvSpPr>
          <p:cNvPr id="2" name="Tittel 1"/>
          <p:cNvSpPr>
            <a:spLocks noGrp="1"/>
          </p:cNvSpPr>
          <p:nvPr>
            <p:ph type="ctrTitle"/>
          </p:nvPr>
        </p:nvSpPr>
        <p:spPr>
          <a:xfrm>
            <a:off x="1800225" y="5106372"/>
            <a:ext cx="17138142" cy="828676"/>
          </a:xfrm>
        </p:spPr>
        <p:txBody>
          <a:bodyPr anchor="b">
            <a:normAutofit/>
          </a:bodyPr>
          <a:lstStyle>
            <a:lvl1pPr algn="l">
              <a:defRPr sz="5700" b="0">
                <a:solidFill>
                  <a:schemeClr val="bg1"/>
                </a:solidFill>
              </a:defRPr>
            </a:lvl1pPr>
          </a:lstStyle>
          <a:p>
            <a:r>
              <a:rPr lang="nb-NO"/>
              <a:t>Klikk for å redigere tittelstil</a:t>
            </a:r>
            <a:endParaRPr lang="nb-NO" dirty="0"/>
          </a:p>
        </p:txBody>
      </p:sp>
      <p:sp>
        <p:nvSpPr>
          <p:cNvPr id="3" name="Undertittel 2"/>
          <p:cNvSpPr>
            <a:spLocks noGrp="1"/>
          </p:cNvSpPr>
          <p:nvPr>
            <p:ph type="subTitle" idx="1"/>
          </p:nvPr>
        </p:nvSpPr>
        <p:spPr>
          <a:xfrm>
            <a:off x="1800225" y="6649441"/>
            <a:ext cx="11215401" cy="3311524"/>
          </a:xfrm>
        </p:spPr>
        <p:txBody>
          <a:bodyPr>
            <a:normAutofit/>
          </a:bodyPr>
          <a:lstStyle>
            <a:lvl1pPr marL="0" indent="0" algn="l">
              <a:lnSpc>
                <a:spcPct val="100000"/>
              </a:lnSpc>
              <a:spcBef>
                <a:spcPts val="0"/>
              </a:spcBef>
              <a:buNone/>
              <a:defRPr sz="4000">
                <a:solidFill>
                  <a:schemeClr val="bg1"/>
                </a:solidFill>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nb-NO"/>
              <a:t>Klikk for å redigere undertittelstil i malen</a:t>
            </a:r>
            <a:endParaRPr lang="nb-NO" dirty="0"/>
          </a:p>
        </p:txBody>
      </p:sp>
      <p:pic>
        <p:nvPicPr>
          <p:cNvPr id="16" name="Sort_logo" hidden="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40180" y="1440180"/>
            <a:ext cx="3154287" cy="2160000"/>
          </a:xfrm>
          <a:prstGeom prst="rect">
            <a:avLst/>
          </a:prstGeom>
        </p:spPr>
      </p:pic>
      <p:pic>
        <p:nvPicPr>
          <p:cNvPr id="17" name="Hvit_logo" hidden="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40179" y="1440180"/>
            <a:ext cx="3168000" cy="2168471"/>
          </a:xfrm>
          <a:prstGeom prst="rect">
            <a:avLst/>
          </a:prstGeom>
        </p:spPr>
      </p:pic>
      <p:pic>
        <p:nvPicPr>
          <p:cNvPr id="11" name="Blåsirkel" hidden="1"/>
          <p:cNvPicPr>
            <a:picLocks noChangeAspect="1"/>
          </p:cNvPicPr>
          <p:nvPr userDrawn="1"/>
        </p:nvPicPr>
        <p:blipFill>
          <a:blip r:embed="rId5">
            <a:extLst>
              <a:ext uri="{BEBA8EAE-BF5A-486C-A8C5-ECC9F3942E4B}">
                <a14:imgProps xmlns:a14="http://schemas.microsoft.com/office/drawing/2010/main">
                  <a14:imgLayer r:embed="rId6">
                    <a14:imgEffect>
                      <a14:backgroundRemoval t="10000" b="90000" l="50261" r="94473"/>
                    </a14:imgEffect>
                  </a14:imgLayer>
                </a14:imgProps>
              </a:ext>
              <a:ext uri="{28A0092B-C50C-407E-A947-70E740481C1C}">
                <a14:useLocalDpi xmlns:a14="http://schemas.microsoft.com/office/drawing/2010/main" val="0"/>
              </a:ext>
            </a:extLst>
          </a:blip>
          <a:srcRect l="44734"/>
          <a:stretch>
            <a:fillRect/>
          </a:stretch>
        </p:blipFill>
        <p:spPr>
          <a:xfrm>
            <a:off x="22092527" y="2376000"/>
            <a:ext cx="2289886" cy="8915400"/>
          </a:xfrm>
          <a:custGeom>
            <a:avLst/>
            <a:gdLst>
              <a:gd name="connsiteX0" fmla="*/ 2289886 w 2289886"/>
              <a:gd name="connsiteY0" fmla="*/ 0 h 8915400"/>
              <a:gd name="connsiteX1" fmla="*/ 2289886 w 2289886"/>
              <a:gd name="connsiteY1" fmla="*/ 8915400 h 8915400"/>
              <a:gd name="connsiteX2" fmla="*/ 2208748 w 2289886"/>
              <a:gd name="connsiteY2" fmla="*/ 8915400 h 8915400"/>
              <a:gd name="connsiteX3" fmla="*/ 2203568 w 2289886"/>
              <a:gd name="connsiteY3" fmla="*/ 8912226 h 8915400"/>
              <a:gd name="connsiteX4" fmla="*/ 0 w 2289886"/>
              <a:gd name="connsiteY4" fmla="*/ 4482560 h 8915400"/>
              <a:gd name="connsiteX5" fmla="*/ 2203568 w 2289886"/>
              <a:gd name="connsiteY5" fmla="*/ 52895 h 891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9886" h="8915400">
                <a:moveTo>
                  <a:pt x="2289886" y="0"/>
                </a:moveTo>
                <a:lnTo>
                  <a:pt x="2289886" y="8915400"/>
                </a:lnTo>
                <a:lnTo>
                  <a:pt x="2208748" y="8915400"/>
                </a:lnTo>
                <a:lnTo>
                  <a:pt x="2203568" y="8912226"/>
                </a:lnTo>
                <a:cubicBezTo>
                  <a:pt x="891023" y="8059147"/>
                  <a:pt x="0" y="6395348"/>
                  <a:pt x="0" y="4482560"/>
                </a:cubicBezTo>
                <a:cubicBezTo>
                  <a:pt x="0" y="2569772"/>
                  <a:pt x="891023" y="905972"/>
                  <a:pt x="2203568" y="52895"/>
                </a:cubicBezTo>
                <a:close/>
              </a:path>
            </a:pathLst>
          </a:custGeom>
          <a:solidFill>
            <a:srgbClr val="0169E8"/>
          </a:solidFill>
        </p:spPr>
      </p:pic>
      <p:pic>
        <p:nvPicPr>
          <p:cNvPr id="12" name="Hvitsirkel" hidden="1"/>
          <p:cNvPicPr>
            <a:picLocks noChangeAspect="1"/>
          </p:cNvPicPr>
          <p:nvPr userDrawn="1"/>
        </p:nvPicPr>
        <p:blipFill>
          <a:blip r:embed="rId5">
            <a:extLst>
              <a:ext uri="{28A0092B-C50C-407E-A947-70E740481C1C}">
                <a14:useLocalDpi xmlns:a14="http://schemas.microsoft.com/office/drawing/2010/main" val="0"/>
              </a:ext>
            </a:extLst>
          </a:blip>
          <a:srcRect l="44734"/>
          <a:stretch>
            <a:fillRect/>
          </a:stretch>
        </p:blipFill>
        <p:spPr>
          <a:xfrm>
            <a:off x="22092527" y="2376000"/>
            <a:ext cx="2289886" cy="8915400"/>
          </a:xfrm>
          <a:custGeom>
            <a:avLst/>
            <a:gdLst>
              <a:gd name="connsiteX0" fmla="*/ 2289886 w 2289886"/>
              <a:gd name="connsiteY0" fmla="*/ 0 h 8915400"/>
              <a:gd name="connsiteX1" fmla="*/ 2289886 w 2289886"/>
              <a:gd name="connsiteY1" fmla="*/ 8915400 h 8915400"/>
              <a:gd name="connsiteX2" fmla="*/ 2208748 w 2289886"/>
              <a:gd name="connsiteY2" fmla="*/ 8915400 h 8915400"/>
              <a:gd name="connsiteX3" fmla="*/ 2203568 w 2289886"/>
              <a:gd name="connsiteY3" fmla="*/ 8912226 h 8915400"/>
              <a:gd name="connsiteX4" fmla="*/ 0 w 2289886"/>
              <a:gd name="connsiteY4" fmla="*/ 4482560 h 8915400"/>
              <a:gd name="connsiteX5" fmla="*/ 2203568 w 2289886"/>
              <a:gd name="connsiteY5" fmla="*/ 52895 h 891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9886" h="8915400">
                <a:moveTo>
                  <a:pt x="2289886" y="0"/>
                </a:moveTo>
                <a:lnTo>
                  <a:pt x="2289886" y="8915400"/>
                </a:lnTo>
                <a:lnTo>
                  <a:pt x="2208748" y="8915400"/>
                </a:lnTo>
                <a:lnTo>
                  <a:pt x="2203568" y="8912226"/>
                </a:lnTo>
                <a:cubicBezTo>
                  <a:pt x="891023" y="8059147"/>
                  <a:pt x="0" y="6395348"/>
                  <a:pt x="0" y="4482560"/>
                </a:cubicBezTo>
                <a:cubicBezTo>
                  <a:pt x="0" y="2569772"/>
                  <a:pt x="891023" y="905972"/>
                  <a:pt x="2203568" y="52895"/>
                </a:cubicBezTo>
                <a:close/>
              </a:path>
            </a:pathLst>
          </a:custGeom>
          <a:solidFill>
            <a:srgbClr val="FFFFFF"/>
          </a:solidFill>
        </p:spPr>
      </p:pic>
      <p:pic>
        <p:nvPicPr>
          <p:cNvPr id="13" name="Gråsirkel" hidden="1"/>
          <p:cNvPicPr>
            <a:picLocks noChangeAspect="1"/>
          </p:cNvPicPr>
          <p:nvPr userDrawn="1"/>
        </p:nvPicPr>
        <p:blipFill>
          <a:blip r:embed="rId5">
            <a:extLst>
              <a:ext uri="{28A0092B-C50C-407E-A947-70E740481C1C}">
                <a14:useLocalDpi xmlns:a14="http://schemas.microsoft.com/office/drawing/2010/main" val="0"/>
              </a:ext>
            </a:extLst>
          </a:blip>
          <a:srcRect l="44734"/>
          <a:stretch>
            <a:fillRect/>
          </a:stretch>
        </p:blipFill>
        <p:spPr>
          <a:xfrm>
            <a:off x="22092527" y="2376000"/>
            <a:ext cx="2289886" cy="8915400"/>
          </a:xfrm>
          <a:custGeom>
            <a:avLst/>
            <a:gdLst>
              <a:gd name="connsiteX0" fmla="*/ 2289886 w 2289886"/>
              <a:gd name="connsiteY0" fmla="*/ 0 h 8915400"/>
              <a:gd name="connsiteX1" fmla="*/ 2289886 w 2289886"/>
              <a:gd name="connsiteY1" fmla="*/ 8915400 h 8915400"/>
              <a:gd name="connsiteX2" fmla="*/ 2208748 w 2289886"/>
              <a:gd name="connsiteY2" fmla="*/ 8915400 h 8915400"/>
              <a:gd name="connsiteX3" fmla="*/ 2203568 w 2289886"/>
              <a:gd name="connsiteY3" fmla="*/ 8912226 h 8915400"/>
              <a:gd name="connsiteX4" fmla="*/ 0 w 2289886"/>
              <a:gd name="connsiteY4" fmla="*/ 4482560 h 8915400"/>
              <a:gd name="connsiteX5" fmla="*/ 2203568 w 2289886"/>
              <a:gd name="connsiteY5" fmla="*/ 52895 h 891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9886" h="8915400">
                <a:moveTo>
                  <a:pt x="2289886" y="0"/>
                </a:moveTo>
                <a:lnTo>
                  <a:pt x="2289886" y="8915400"/>
                </a:lnTo>
                <a:lnTo>
                  <a:pt x="2208748" y="8915400"/>
                </a:lnTo>
                <a:lnTo>
                  <a:pt x="2203568" y="8912226"/>
                </a:lnTo>
                <a:cubicBezTo>
                  <a:pt x="891023" y="8059147"/>
                  <a:pt x="0" y="6395348"/>
                  <a:pt x="0" y="4482560"/>
                </a:cubicBezTo>
                <a:cubicBezTo>
                  <a:pt x="0" y="2569772"/>
                  <a:pt x="891023" y="905972"/>
                  <a:pt x="2203568" y="52895"/>
                </a:cubicBezTo>
                <a:close/>
              </a:path>
            </a:pathLst>
          </a:custGeom>
          <a:solidFill>
            <a:srgbClr val="EEEEEE"/>
          </a:solidFill>
        </p:spPr>
      </p:pic>
      <p:pic>
        <p:nvPicPr>
          <p:cNvPr id="7" name="Blå_logo" hidden="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40000" y="1440000"/>
            <a:ext cx="3168000" cy="2155830"/>
          </a:xfrm>
          <a:prstGeom prst="rect">
            <a:avLst/>
          </a:prstGeom>
        </p:spPr>
      </p:pic>
      <p:sp>
        <p:nvSpPr>
          <p:cNvPr id="14" name="Plassholder for SmartArt 13"/>
          <p:cNvSpPr>
            <a:spLocks noGrp="1"/>
          </p:cNvSpPr>
          <p:nvPr>
            <p:ph type="dgm" sz="quarter" idx="10" hasCustomPrompt="1"/>
          </p:nvPr>
        </p:nvSpPr>
        <p:spPr>
          <a:xfrm>
            <a:off x="1440000" y="1440000"/>
            <a:ext cx="3168000" cy="2167200"/>
          </a:xfrm>
          <a:blipFill>
            <a:blip r:embed="rId4"/>
            <a:stretch>
              <a:fillRect/>
            </a:stretch>
          </a:blipFill>
        </p:spPr>
        <p:txBody>
          <a:bodyPr>
            <a:normAutofit/>
          </a:bodyPr>
          <a:lstStyle>
            <a:lvl1pPr marL="0" indent="0">
              <a:buNone/>
              <a:defRPr sz="100"/>
            </a:lvl1pPr>
          </a:lstStyle>
          <a:p>
            <a:r>
              <a:rPr lang="nb-NO" dirty="0"/>
              <a:t>  </a:t>
            </a:r>
          </a:p>
        </p:txBody>
      </p:sp>
      <p:sp>
        <p:nvSpPr>
          <p:cNvPr id="18" name="Plassholder for SmartArt 13"/>
          <p:cNvSpPr>
            <a:spLocks noGrp="1"/>
          </p:cNvSpPr>
          <p:nvPr>
            <p:ph type="dgm" sz="quarter" idx="11" hasCustomPrompt="1"/>
          </p:nvPr>
        </p:nvSpPr>
        <p:spPr>
          <a:xfrm>
            <a:off x="22092527" y="2376000"/>
            <a:ext cx="2289600" cy="8917200"/>
          </a:xfrm>
          <a:blipFill>
            <a:blip r:embed="rId8"/>
            <a:stretch>
              <a:fillRect/>
            </a:stretch>
          </a:blipFill>
        </p:spPr>
        <p:txBody>
          <a:bodyPr>
            <a:normAutofit/>
          </a:bodyPr>
          <a:lstStyle>
            <a:lvl1pPr marL="0" indent="0">
              <a:buNone/>
              <a:defRPr sz="100"/>
            </a:lvl1pPr>
          </a:lstStyle>
          <a:p>
            <a:r>
              <a:rPr lang="nb-NO" dirty="0"/>
              <a:t>  </a:t>
            </a:r>
          </a:p>
        </p:txBody>
      </p:sp>
    </p:spTree>
    <p:extLst>
      <p:ext uri="{BB962C8B-B14F-4D97-AF65-F5344CB8AC3E}">
        <p14:creationId xmlns:p14="http://schemas.microsoft.com/office/powerpoint/2010/main" val="2142406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6" name="Plassholder for dato 5"/>
          <p:cNvSpPr>
            <a:spLocks noGrp="1"/>
          </p:cNvSpPr>
          <p:nvPr>
            <p:ph type="dt" sz="half" idx="10"/>
          </p:nvPr>
        </p:nvSpPr>
        <p:spPr/>
        <p:txBody>
          <a:bodyPr/>
          <a:lstStyle/>
          <a:p>
            <a:endParaRPr lang="nb-NO"/>
          </a:p>
        </p:txBody>
      </p:sp>
      <p:sp>
        <p:nvSpPr>
          <p:cNvPr id="7" name="Plassholder for bunntekst 6"/>
          <p:cNvSpPr>
            <a:spLocks noGrp="1"/>
          </p:cNvSpPr>
          <p:nvPr>
            <p:ph type="ftr" sz="quarter" idx="11"/>
          </p:nvPr>
        </p:nvSpPr>
        <p:spPr/>
        <p:txBody>
          <a:bodyPr/>
          <a:lstStyle/>
          <a:p>
            <a:endParaRPr lang="nb-NO" dirty="0"/>
          </a:p>
        </p:txBody>
      </p:sp>
      <p:sp>
        <p:nvSpPr>
          <p:cNvPr id="8" name="Plassholder for lysbildenummer 7"/>
          <p:cNvSpPr>
            <a:spLocks noGrp="1"/>
          </p:cNvSpPr>
          <p:nvPr>
            <p:ph type="sldNum" sz="quarter" idx="12"/>
          </p:nvPr>
        </p:nvSpPr>
        <p:spPr/>
        <p:txBody>
          <a:bodyPr/>
          <a:lstStyle/>
          <a:p>
            <a:r>
              <a:rPr lang="nb-NO"/>
              <a:t> Side </a:t>
            </a:r>
            <a:fld id="{5751DFAA-887F-4071-8EAD-E8CA316FCF06}" type="slidenum">
              <a:rPr lang="nb-NO" smtClean="0"/>
              <a:pPr/>
              <a:t>‹#›</a:t>
            </a:fld>
            <a:endParaRPr lang="nb-NO" dirty="0"/>
          </a:p>
        </p:txBody>
      </p:sp>
    </p:spTree>
    <p:extLst>
      <p:ext uri="{BB962C8B-B14F-4D97-AF65-F5344CB8AC3E}">
        <p14:creationId xmlns:p14="http://schemas.microsoft.com/office/powerpoint/2010/main" val="3098047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5" name="Plassholder for dato 4"/>
          <p:cNvSpPr>
            <a:spLocks noGrp="1"/>
          </p:cNvSpPr>
          <p:nvPr>
            <p:ph type="dt" sz="half" idx="10"/>
          </p:nvPr>
        </p:nvSpPr>
        <p:spPr/>
        <p:txBody>
          <a:bodyPr/>
          <a:lstStyle/>
          <a:p>
            <a:endParaRPr lang="nb-NO"/>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r>
              <a:rPr lang="nb-NO"/>
              <a:t> Side </a:t>
            </a:r>
            <a:fld id="{5751DFAA-887F-4071-8EAD-E8CA316FCF06}" type="slidenum">
              <a:rPr lang="nb-NO" smtClean="0"/>
              <a:pPr/>
              <a:t>‹#›</a:t>
            </a:fld>
            <a:endParaRPr lang="nb-NO" dirty="0"/>
          </a:p>
        </p:txBody>
      </p:sp>
    </p:spTree>
    <p:extLst>
      <p:ext uri="{BB962C8B-B14F-4D97-AF65-F5344CB8AC3E}">
        <p14:creationId xmlns:p14="http://schemas.microsoft.com/office/powerpoint/2010/main" val="1943840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telslide">
    <p:bg>
      <p:bgPr>
        <a:solidFill>
          <a:schemeClr val="dk2"/>
        </a:solid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5454682" y="5106372"/>
            <a:ext cx="17138142" cy="828676"/>
          </a:xfrm>
        </p:spPr>
        <p:txBody>
          <a:bodyPr anchor="b">
            <a:normAutofit/>
          </a:bodyPr>
          <a:lstStyle>
            <a:lvl1pPr algn="r">
              <a:defRPr sz="5700" b="0">
                <a:solidFill>
                  <a:schemeClr val="bg1"/>
                </a:solidFill>
              </a:defRPr>
            </a:lvl1pPr>
          </a:lstStyle>
          <a:p>
            <a:r>
              <a:rPr lang="nb-NO" dirty="0"/>
              <a:t>Klikk for å legge inn en kapitteltittel</a:t>
            </a:r>
          </a:p>
        </p:txBody>
      </p:sp>
      <p:sp>
        <p:nvSpPr>
          <p:cNvPr id="3" name="Undertittel 2"/>
          <p:cNvSpPr>
            <a:spLocks noGrp="1"/>
          </p:cNvSpPr>
          <p:nvPr>
            <p:ph type="subTitle" idx="1"/>
          </p:nvPr>
        </p:nvSpPr>
        <p:spPr>
          <a:xfrm>
            <a:off x="11377423" y="6649441"/>
            <a:ext cx="11215401" cy="3311524"/>
          </a:xfrm>
        </p:spPr>
        <p:txBody>
          <a:bodyPr>
            <a:normAutofit/>
          </a:bodyPr>
          <a:lstStyle>
            <a:lvl1pPr marL="0" indent="0" algn="r">
              <a:lnSpc>
                <a:spcPct val="100000"/>
              </a:lnSpc>
              <a:spcBef>
                <a:spcPts val="0"/>
              </a:spcBef>
              <a:buNone/>
              <a:defRPr sz="4000">
                <a:solidFill>
                  <a:schemeClr val="bg1"/>
                </a:solidFill>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nb-NO"/>
              <a:t>Klikk for å redigere undertittelstil i malen</a:t>
            </a:r>
            <a:endParaRPr lang="nb-NO" dirty="0"/>
          </a:p>
        </p:txBody>
      </p:sp>
      <p:pic>
        <p:nvPicPr>
          <p:cNvPr id="5" name="Sort_logo" hidden="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180" y="1440180"/>
            <a:ext cx="3154287" cy="2160000"/>
          </a:xfrm>
          <a:prstGeom prst="rect">
            <a:avLst/>
          </a:prstGeom>
        </p:spPr>
      </p:pic>
      <p:pic>
        <p:nvPicPr>
          <p:cNvPr id="6" name="Hvit_logo" hidden="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40179" y="1440180"/>
            <a:ext cx="3168000" cy="2168471"/>
          </a:xfrm>
          <a:prstGeom prst="rect">
            <a:avLst/>
          </a:prstGeom>
        </p:spPr>
      </p:pic>
      <p:sp>
        <p:nvSpPr>
          <p:cNvPr id="7" name="Plassholder for SmartArt 13"/>
          <p:cNvSpPr>
            <a:spLocks noGrp="1"/>
          </p:cNvSpPr>
          <p:nvPr>
            <p:ph type="dgm" sz="quarter" idx="10" hasCustomPrompt="1"/>
          </p:nvPr>
        </p:nvSpPr>
        <p:spPr>
          <a:xfrm>
            <a:off x="1440000" y="1440000"/>
            <a:ext cx="3168000" cy="2167200"/>
          </a:xfrm>
          <a:blipFill>
            <a:blip r:embed="rId3"/>
            <a:stretch>
              <a:fillRect/>
            </a:stretch>
          </a:blipFill>
        </p:spPr>
        <p:txBody>
          <a:bodyPr>
            <a:normAutofit/>
          </a:bodyPr>
          <a:lstStyle>
            <a:lvl1pPr marL="0" indent="0">
              <a:buNone/>
              <a:defRPr sz="100"/>
            </a:lvl1pPr>
          </a:lstStyle>
          <a:p>
            <a:r>
              <a:rPr lang="nb-NO" dirty="0"/>
              <a:t>  </a:t>
            </a:r>
          </a:p>
        </p:txBody>
      </p:sp>
      <p:pic>
        <p:nvPicPr>
          <p:cNvPr id="8" name="Blå_logo" hidden="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40000" y="1440000"/>
            <a:ext cx="3168000" cy="2155830"/>
          </a:xfrm>
          <a:prstGeom prst="rect">
            <a:avLst/>
          </a:prstGeom>
        </p:spPr>
      </p:pic>
    </p:spTree>
    <p:extLst>
      <p:ext uri="{BB962C8B-B14F-4D97-AF65-F5344CB8AC3E}">
        <p14:creationId xmlns:p14="http://schemas.microsoft.com/office/powerpoint/2010/main" val="443713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9" name="Plassholder for dato 8"/>
          <p:cNvSpPr>
            <a:spLocks noGrp="1"/>
          </p:cNvSpPr>
          <p:nvPr>
            <p:ph type="dt" sz="half" idx="14"/>
          </p:nvPr>
        </p:nvSpPr>
        <p:spPr/>
        <p:txBody>
          <a:bodyPr/>
          <a:lstStyle/>
          <a:p>
            <a:endParaRPr lang="nb-NO"/>
          </a:p>
        </p:txBody>
      </p:sp>
      <p:sp>
        <p:nvSpPr>
          <p:cNvPr id="10" name="Plassholder for bunntekst 9"/>
          <p:cNvSpPr>
            <a:spLocks noGrp="1"/>
          </p:cNvSpPr>
          <p:nvPr>
            <p:ph type="ftr" sz="quarter" idx="15"/>
          </p:nvPr>
        </p:nvSpPr>
        <p:spPr/>
        <p:txBody>
          <a:bodyPr/>
          <a:lstStyle/>
          <a:p>
            <a:endParaRPr lang="nb-NO" dirty="0"/>
          </a:p>
        </p:txBody>
      </p:sp>
      <p:sp>
        <p:nvSpPr>
          <p:cNvPr id="11" name="Plassholder for lysbildenummer 10"/>
          <p:cNvSpPr>
            <a:spLocks noGrp="1"/>
          </p:cNvSpPr>
          <p:nvPr>
            <p:ph type="sldNum" sz="quarter" idx="16"/>
          </p:nvPr>
        </p:nvSpPr>
        <p:spPr/>
        <p:txBody>
          <a:bodyPr/>
          <a:lstStyle/>
          <a:p>
            <a:r>
              <a:rPr lang="nb-NO"/>
              <a:t> Side </a:t>
            </a:r>
            <a:fld id="{5751DFAA-887F-4071-8EAD-E8CA316FCF06}" type="slidenum">
              <a:rPr lang="nb-NO" smtClean="0"/>
              <a:pPr/>
              <a:t>‹#›</a:t>
            </a:fld>
            <a:endParaRPr lang="nb-NO" dirty="0"/>
          </a:p>
        </p:txBody>
      </p:sp>
    </p:spTree>
    <p:extLst>
      <p:ext uri="{BB962C8B-B14F-4D97-AF65-F5344CB8AC3E}">
        <p14:creationId xmlns:p14="http://schemas.microsoft.com/office/powerpoint/2010/main" val="2212558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m under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a:xfrm>
            <a:off x="1440179" y="3816000"/>
            <a:ext cx="21566696" cy="84960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8" name="Plassholder for tekst 7"/>
          <p:cNvSpPr>
            <a:spLocks noGrp="1"/>
          </p:cNvSpPr>
          <p:nvPr>
            <p:ph type="body" sz="quarter" idx="13"/>
          </p:nvPr>
        </p:nvSpPr>
        <p:spPr>
          <a:xfrm>
            <a:off x="1407320" y="2559920"/>
            <a:ext cx="21599555" cy="742950"/>
          </a:xfrm>
        </p:spPr>
        <p:txBody>
          <a:bodyPr/>
          <a:lstStyle>
            <a:lvl1pPr marL="0" indent="0">
              <a:buNone/>
              <a:defRPr>
                <a:solidFill>
                  <a:srgbClr val="898989"/>
                </a:solidFill>
              </a:defRPr>
            </a:lvl1pPr>
          </a:lstStyle>
          <a:p>
            <a:pPr lvl="0"/>
            <a:r>
              <a:rPr lang="nb-NO"/>
              <a:t>Klikk for å redigere tekststiler i malen</a:t>
            </a:r>
          </a:p>
        </p:txBody>
      </p:sp>
      <p:sp>
        <p:nvSpPr>
          <p:cNvPr id="9" name="Plassholder for dato 8"/>
          <p:cNvSpPr>
            <a:spLocks noGrp="1"/>
          </p:cNvSpPr>
          <p:nvPr>
            <p:ph type="dt" sz="half" idx="14"/>
          </p:nvPr>
        </p:nvSpPr>
        <p:spPr/>
        <p:txBody>
          <a:bodyPr/>
          <a:lstStyle/>
          <a:p>
            <a:endParaRPr lang="nb-NO"/>
          </a:p>
        </p:txBody>
      </p:sp>
      <p:sp>
        <p:nvSpPr>
          <p:cNvPr id="10" name="Plassholder for bunntekst 9"/>
          <p:cNvSpPr>
            <a:spLocks noGrp="1"/>
          </p:cNvSpPr>
          <p:nvPr>
            <p:ph type="ftr" sz="quarter" idx="15"/>
          </p:nvPr>
        </p:nvSpPr>
        <p:spPr/>
        <p:txBody>
          <a:bodyPr/>
          <a:lstStyle/>
          <a:p>
            <a:endParaRPr lang="nb-NO" dirty="0"/>
          </a:p>
        </p:txBody>
      </p:sp>
      <p:sp>
        <p:nvSpPr>
          <p:cNvPr id="11" name="Plassholder for lysbildenummer 10"/>
          <p:cNvSpPr>
            <a:spLocks noGrp="1"/>
          </p:cNvSpPr>
          <p:nvPr>
            <p:ph type="sldNum" sz="quarter" idx="16"/>
          </p:nvPr>
        </p:nvSpPr>
        <p:spPr/>
        <p:txBody>
          <a:bodyPr/>
          <a:lstStyle/>
          <a:p>
            <a:r>
              <a:rPr lang="nb-NO"/>
              <a:t> Side </a:t>
            </a:r>
            <a:fld id="{5751DFAA-887F-4071-8EAD-E8CA316FCF06}" type="slidenum">
              <a:rPr lang="nb-NO" smtClean="0"/>
              <a:pPr/>
              <a:t>‹#›</a:t>
            </a:fld>
            <a:endParaRPr lang="nb-NO" dirty="0"/>
          </a:p>
        </p:txBody>
      </p:sp>
    </p:spTree>
    <p:extLst>
      <p:ext uri="{BB962C8B-B14F-4D97-AF65-F5344CB8AC3E}">
        <p14:creationId xmlns:p14="http://schemas.microsoft.com/office/powerpoint/2010/main" val="51992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9" name="Plassholder for dato 8"/>
          <p:cNvSpPr>
            <a:spLocks noGrp="1"/>
          </p:cNvSpPr>
          <p:nvPr>
            <p:ph type="dt" sz="half" idx="14"/>
          </p:nvPr>
        </p:nvSpPr>
        <p:spPr/>
        <p:txBody>
          <a:bodyPr/>
          <a:lstStyle/>
          <a:p>
            <a:endParaRPr lang="nb-NO"/>
          </a:p>
        </p:txBody>
      </p:sp>
      <p:sp>
        <p:nvSpPr>
          <p:cNvPr id="10" name="Plassholder for bunntekst 9"/>
          <p:cNvSpPr>
            <a:spLocks noGrp="1"/>
          </p:cNvSpPr>
          <p:nvPr>
            <p:ph type="ftr" sz="quarter" idx="15"/>
          </p:nvPr>
        </p:nvSpPr>
        <p:spPr/>
        <p:txBody>
          <a:bodyPr/>
          <a:lstStyle/>
          <a:p>
            <a:endParaRPr lang="nb-NO" dirty="0"/>
          </a:p>
        </p:txBody>
      </p:sp>
      <p:sp>
        <p:nvSpPr>
          <p:cNvPr id="11" name="Plassholder for lysbildenummer 10"/>
          <p:cNvSpPr>
            <a:spLocks noGrp="1"/>
          </p:cNvSpPr>
          <p:nvPr>
            <p:ph type="sldNum" sz="quarter" idx="16"/>
          </p:nvPr>
        </p:nvSpPr>
        <p:spPr/>
        <p:txBody>
          <a:bodyPr/>
          <a:lstStyle/>
          <a:p>
            <a:r>
              <a:rPr lang="nb-NO"/>
              <a:t> Side </a:t>
            </a:r>
            <a:fld id="{5751DFAA-887F-4071-8EAD-E8CA316FCF06}" type="slidenum">
              <a:rPr lang="nb-NO" smtClean="0"/>
              <a:pPr/>
              <a:t>‹#›</a:t>
            </a:fld>
            <a:endParaRPr lang="nb-NO" dirty="0"/>
          </a:p>
        </p:txBody>
      </p:sp>
      <p:sp>
        <p:nvSpPr>
          <p:cNvPr id="6" name="Plassholder for innhold 5"/>
          <p:cNvSpPr>
            <a:spLocks noGrp="1"/>
          </p:cNvSpPr>
          <p:nvPr>
            <p:ph sz="quarter" idx="17"/>
          </p:nvPr>
        </p:nvSpPr>
        <p:spPr>
          <a:xfrm>
            <a:off x="1440177" y="3636000"/>
            <a:ext cx="10549318" cy="86580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2" name="Plassholder for innhold 5"/>
          <p:cNvSpPr>
            <a:spLocks noGrp="1"/>
          </p:cNvSpPr>
          <p:nvPr>
            <p:ph sz="quarter" idx="18"/>
          </p:nvPr>
        </p:nvSpPr>
        <p:spPr>
          <a:xfrm>
            <a:off x="12457557" y="3636000"/>
            <a:ext cx="10549318" cy="8658000"/>
          </a:xfrm>
        </p:spPr>
        <p:txBody>
          <a:bodyPr/>
          <a:lstStyle>
            <a:lvl1pPr rtl="0">
              <a:defRPr/>
            </a:lvl1pPr>
            <a:lvl2pPr rtl="0">
              <a:defRPr/>
            </a:lvl2pPr>
            <a:lvl3pPr rtl="0">
              <a:defRPr/>
            </a:lvl3pPr>
            <a:lvl4pPr rtl="0">
              <a:defRPr/>
            </a:lvl4pPr>
            <a:lvl5pPr rtl="0">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3213274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og 3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9" name="Plassholder for dato 8"/>
          <p:cNvSpPr>
            <a:spLocks noGrp="1"/>
          </p:cNvSpPr>
          <p:nvPr>
            <p:ph type="dt" sz="half" idx="14"/>
          </p:nvPr>
        </p:nvSpPr>
        <p:spPr/>
        <p:txBody>
          <a:bodyPr/>
          <a:lstStyle/>
          <a:p>
            <a:endParaRPr lang="nb-NO"/>
          </a:p>
        </p:txBody>
      </p:sp>
      <p:sp>
        <p:nvSpPr>
          <p:cNvPr id="10" name="Plassholder for bunntekst 9"/>
          <p:cNvSpPr>
            <a:spLocks noGrp="1"/>
          </p:cNvSpPr>
          <p:nvPr>
            <p:ph type="ftr" sz="quarter" idx="15"/>
          </p:nvPr>
        </p:nvSpPr>
        <p:spPr/>
        <p:txBody>
          <a:bodyPr/>
          <a:lstStyle/>
          <a:p>
            <a:endParaRPr lang="nb-NO" dirty="0"/>
          </a:p>
        </p:txBody>
      </p:sp>
      <p:sp>
        <p:nvSpPr>
          <p:cNvPr id="11" name="Plassholder for lysbildenummer 10"/>
          <p:cNvSpPr>
            <a:spLocks noGrp="1"/>
          </p:cNvSpPr>
          <p:nvPr>
            <p:ph type="sldNum" sz="quarter" idx="16"/>
          </p:nvPr>
        </p:nvSpPr>
        <p:spPr/>
        <p:txBody>
          <a:bodyPr/>
          <a:lstStyle/>
          <a:p>
            <a:r>
              <a:rPr lang="nb-NO"/>
              <a:t> Side </a:t>
            </a:r>
            <a:fld id="{5751DFAA-887F-4071-8EAD-E8CA316FCF06}" type="slidenum">
              <a:rPr lang="nb-NO" smtClean="0"/>
              <a:pPr/>
              <a:t>‹#›</a:t>
            </a:fld>
            <a:endParaRPr lang="nb-NO" dirty="0"/>
          </a:p>
        </p:txBody>
      </p:sp>
      <p:sp>
        <p:nvSpPr>
          <p:cNvPr id="5" name="Plassholder for innhold 4"/>
          <p:cNvSpPr>
            <a:spLocks noGrp="1"/>
          </p:cNvSpPr>
          <p:nvPr>
            <p:ph sz="quarter" idx="19"/>
          </p:nvPr>
        </p:nvSpPr>
        <p:spPr>
          <a:xfrm>
            <a:off x="1440180" y="3636000"/>
            <a:ext cx="7056882" cy="865800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4" name="Plassholder for innhold 4"/>
          <p:cNvSpPr>
            <a:spLocks noGrp="1"/>
          </p:cNvSpPr>
          <p:nvPr>
            <p:ph sz="quarter" idx="20"/>
          </p:nvPr>
        </p:nvSpPr>
        <p:spPr>
          <a:xfrm>
            <a:off x="8695087" y="3636000"/>
            <a:ext cx="7056882" cy="8658000"/>
          </a:xfrm>
        </p:spPr>
        <p:txBody>
          <a:bodyPr/>
          <a:lstStyle>
            <a:lvl1pPr rtl="0">
              <a:defRPr/>
            </a:lvl1pPr>
            <a:lvl2pPr rtl="0">
              <a:defRPr/>
            </a:lvl2pPr>
            <a:lvl3pPr rtl="0">
              <a:defRPr/>
            </a:lvl3pPr>
            <a:lvl4pPr rtl="0">
              <a:defRPr/>
            </a:lvl4pPr>
            <a:lvl5pPr rtl="0">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innhold 4"/>
          <p:cNvSpPr>
            <a:spLocks noGrp="1"/>
          </p:cNvSpPr>
          <p:nvPr>
            <p:ph sz="quarter" idx="21"/>
          </p:nvPr>
        </p:nvSpPr>
        <p:spPr>
          <a:xfrm>
            <a:off x="15949994" y="3636000"/>
            <a:ext cx="7056882" cy="8658000"/>
          </a:xfrm>
        </p:spPr>
        <p:txBody>
          <a:bodyPr/>
          <a:lstStyle>
            <a:lvl1pPr rtl="0">
              <a:defRPr/>
            </a:lvl1pPr>
            <a:lvl2pPr rtl="0">
              <a:defRPr/>
            </a:lvl2pPr>
            <a:lvl3pPr rtl="0">
              <a:defRPr/>
            </a:lvl3pPr>
            <a:lvl4pPr rtl="0">
              <a:defRPr/>
            </a:lvl4pPr>
            <a:lvl5pPr rtl="0">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610620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og bredt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hasCustomPrompt="1"/>
          </p:nvPr>
        </p:nvSpPr>
        <p:spPr>
          <a:xfrm>
            <a:off x="0" y="3816477"/>
            <a:ext cx="24382413" cy="8479060"/>
          </a:xfrm>
          <a:solidFill>
            <a:schemeClr val="lt2"/>
          </a:solidFill>
        </p:spPr>
        <p:txBody>
          <a:bodyPr tIns="1800000" anchor="t" anchorCtr="1"/>
          <a:lstStyle>
            <a:lvl1pPr marL="0" indent="0">
              <a:buNone/>
              <a:defRPr/>
            </a:lvl1pPr>
          </a:lstStyle>
          <a:p>
            <a:pPr lvl="0"/>
            <a:r>
              <a:rPr lang="nb-NO" dirty="0"/>
              <a:t>Sett inn bilde / graf / video</a:t>
            </a:r>
          </a:p>
        </p:txBody>
      </p:sp>
      <p:sp>
        <p:nvSpPr>
          <p:cNvPr id="8" name="Plassholder for tekst 7"/>
          <p:cNvSpPr>
            <a:spLocks noGrp="1"/>
          </p:cNvSpPr>
          <p:nvPr>
            <p:ph type="body" sz="quarter" idx="13"/>
          </p:nvPr>
        </p:nvSpPr>
        <p:spPr>
          <a:xfrm>
            <a:off x="1407320" y="2667000"/>
            <a:ext cx="21599555" cy="742950"/>
          </a:xfrm>
        </p:spPr>
        <p:txBody>
          <a:bodyPr/>
          <a:lstStyle>
            <a:lvl1pPr marL="0" indent="0">
              <a:buNone/>
              <a:defRPr>
                <a:solidFill>
                  <a:srgbClr val="898989"/>
                </a:solidFill>
              </a:defRPr>
            </a:lvl1pPr>
          </a:lstStyle>
          <a:p>
            <a:pPr lvl="0"/>
            <a:r>
              <a:rPr lang="nb-NO"/>
              <a:t>Klikk for å redigere tekststiler i malen</a:t>
            </a:r>
          </a:p>
        </p:txBody>
      </p:sp>
      <p:sp>
        <p:nvSpPr>
          <p:cNvPr id="9" name="Plassholder for dato 8"/>
          <p:cNvSpPr>
            <a:spLocks noGrp="1"/>
          </p:cNvSpPr>
          <p:nvPr>
            <p:ph type="dt" sz="half" idx="14"/>
          </p:nvPr>
        </p:nvSpPr>
        <p:spPr/>
        <p:txBody>
          <a:bodyPr/>
          <a:lstStyle/>
          <a:p>
            <a:endParaRPr lang="nb-NO"/>
          </a:p>
        </p:txBody>
      </p:sp>
      <p:sp>
        <p:nvSpPr>
          <p:cNvPr id="10" name="Plassholder for bunntekst 9"/>
          <p:cNvSpPr>
            <a:spLocks noGrp="1"/>
          </p:cNvSpPr>
          <p:nvPr>
            <p:ph type="ftr" sz="quarter" idx="15"/>
          </p:nvPr>
        </p:nvSpPr>
        <p:spPr/>
        <p:txBody>
          <a:bodyPr/>
          <a:lstStyle/>
          <a:p>
            <a:endParaRPr lang="nb-NO" dirty="0"/>
          </a:p>
        </p:txBody>
      </p:sp>
      <p:sp>
        <p:nvSpPr>
          <p:cNvPr id="11" name="Plassholder for lysbildenummer 10"/>
          <p:cNvSpPr>
            <a:spLocks noGrp="1"/>
          </p:cNvSpPr>
          <p:nvPr>
            <p:ph type="sldNum" sz="quarter" idx="16"/>
          </p:nvPr>
        </p:nvSpPr>
        <p:spPr/>
        <p:txBody>
          <a:bodyPr/>
          <a:lstStyle/>
          <a:p>
            <a:r>
              <a:rPr lang="nb-NO"/>
              <a:t> Side </a:t>
            </a:r>
            <a:fld id="{5751DFAA-887F-4071-8EAD-E8CA316FCF06}" type="slidenum">
              <a:rPr lang="nb-NO" smtClean="0"/>
              <a:pPr/>
              <a:t>‹#›</a:t>
            </a:fld>
            <a:endParaRPr lang="nb-NO" dirty="0"/>
          </a:p>
        </p:txBody>
      </p:sp>
    </p:spTree>
    <p:extLst>
      <p:ext uri="{BB962C8B-B14F-4D97-AF65-F5344CB8AC3E}">
        <p14:creationId xmlns:p14="http://schemas.microsoft.com/office/powerpoint/2010/main" val="421360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or innholdsslide">
    <p:spTree>
      <p:nvGrpSpPr>
        <p:cNvPr id="1" name=""/>
        <p:cNvGrpSpPr/>
        <p:nvPr/>
      </p:nvGrpSpPr>
      <p:grpSpPr>
        <a:xfrm>
          <a:off x="0" y="0"/>
          <a:ext cx="0" cy="0"/>
          <a:chOff x="0" y="0"/>
          <a:chExt cx="0" cy="0"/>
        </a:xfrm>
      </p:grpSpPr>
      <p:sp>
        <p:nvSpPr>
          <p:cNvPr id="3" name="Plassholder for innhold 2"/>
          <p:cNvSpPr>
            <a:spLocks noGrp="1"/>
          </p:cNvSpPr>
          <p:nvPr>
            <p:ph idx="1" hasCustomPrompt="1"/>
          </p:nvPr>
        </p:nvSpPr>
        <p:spPr>
          <a:xfrm>
            <a:off x="0" y="0"/>
            <a:ext cx="24385848" cy="12832004"/>
          </a:xfrm>
          <a:solidFill>
            <a:schemeClr val="bg2"/>
          </a:solidFill>
        </p:spPr>
        <p:txBody>
          <a:bodyPr tIns="4320000" anchor="t" anchorCtr="1"/>
          <a:lstStyle>
            <a:lvl1pPr marL="0" indent="0">
              <a:buNone/>
              <a:defRPr baseline="0"/>
            </a:lvl1pPr>
          </a:lstStyle>
          <a:p>
            <a:pPr lvl="0"/>
            <a:r>
              <a:rPr lang="nb-NO" dirty="0"/>
              <a:t>Klikke for å sette inn bilde / graf / video</a:t>
            </a:r>
          </a:p>
        </p:txBody>
      </p:sp>
      <p:sp>
        <p:nvSpPr>
          <p:cNvPr id="9" name="Plassholder for dato 8"/>
          <p:cNvSpPr>
            <a:spLocks noGrp="1"/>
          </p:cNvSpPr>
          <p:nvPr>
            <p:ph type="dt" sz="half" idx="14"/>
          </p:nvPr>
        </p:nvSpPr>
        <p:spPr/>
        <p:txBody>
          <a:bodyPr/>
          <a:lstStyle/>
          <a:p>
            <a:endParaRPr lang="nb-NO"/>
          </a:p>
        </p:txBody>
      </p:sp>
      <p:sp>
        <p:nvSpPr>
          <p:cNvPr id="10" name="Plassholder for bunntekst 9"/>
          <p:cNvSpPr>
            <a:spLocks noGrp="1"/>
          </p:cNvSpPr>
          <p:nvPr>
            <p:ph type="ftr" sz="quarter" idx="15"/>
          </p:nvPr>
        </p:nvSpPr>
        <p:spPr/>
        <p:txBody>
          <a:bodyPr/>
          <a:lstStyle/>
          <a:p>
            <a:endParaRPr lang="nb-NO" dirty="0"/>
          </a:p>
        </p:txBody>
      </p:sp>
      <p:sp>
        <p:nvSpPr>
          <p:cNvPr id="11" name="Plassholder for lysbildenummer 10"/>
          <p:cNvSpPr>
            <a:spLocks noGrp="1"/>
          </p:cNvSpPr>
          <p:nvPr>
            <p:ph type="sldNum" sz="quarter" idx="16"/>
          </p:nvPr>
        </p:nvSpPr>
        <p:spPr/>
        <p:txBody>
          <a:bodyPr/>
          <a:lstStyle/>
          <a:p>
            <a:r>
              <a:rPr lang="nb-NO"/>
              <a:t> Side </a:t>
            </a:r>
            <a:fld id="{5751DFAA-887F-4071-8EAD-E8CA316FCF06}" type="slidenum">
              <a:rPr lang="nb-NO" smtClean="0"/>
              <a:pPr/>
              <a:t>‹#›</a:t>
            </a:fld>
            <a:endParaRPr lang="nb-NO" dirty="0"/>
          </a:p>
        </p:txBody>
      </p:sp>
    </p:spTree>
    <p:extLst>
      <p:ext uri="{BB962C8B-B14F-4D97-AF65-F5344CB8AC3E}">
        <p14:creationId xmlns:p14="http://schemas.microsoft.com/office/powerpoint/2010/main" val="4177561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439387" y="3633598"/>
            <a:ext cx="10549318" cy="1080135"/>
          </a:xfrm>
        </p:spPr>
        <p:txBody>
          <a:bodyPr anchor="t">
            <a:normAutofit/>
          </a:bodyPr>
          <a:lstStyle>
            <a:lvl1pPr marL="0" indent="0">
              <a:buNone/>
              <a:defRPr sz="4400" b="1"/>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nb-NO"/>
              <a:t>Klikk for å redigere tekststiler i malen</a:t>
            </a:r>
          </a:p>
        </p:txBody>
      </p:sp>
      <p:sp>
        <p:nvSpPr>
          <p:cNvPr id="5" name="Plassholder for tekst 4"/>
          <p:cNvSpPr>
            <a:spLocks noGrp="1"/>
          </p:cNvSpPr>
          <p:nvPr>
            <p:ph type="body" sz="quarter" idx="3"/>
          </p:nvPr>
        </p:nvSpPr>
        <p:spPr>
          <a:xfrm>
            <a:off x="12457557" y="3633598"/>
            <a:ext cx="10549318" cy="1080135"/>
          </a:xfrm>
        </p:spPr>
        <p:txBody>
          <a:bodyPr anchor="t">
            <a:normAutofit/>
          </a:bodyPr>
          <a:lstStyle>
            <a:lvl1pPr marL="0" indent="0">
              <a:buNone/>
              <a:defRPr sz="4400" b="1"/>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nb-NO"/>
              <a:t>Klikk for å redigere tekststiler i malen</a:t>
            </a:r>
          </a:p>
        </p:txBody>
      </p:sp>
      <p:sp>
        <p:nvSpPr>
          <p:cNvPr id="10" name="Plassholder for dato 9"/>
          <p:cNvSpPr>
            <a:spLocks noGrp="1"/>
          </p:cNvSpPr>
          <p:nvPr>
            <p:ph type="dt" sz="half" idx="10"/>
          </p:nvPr>
        </p:nvSpPr>
        <p:spPr/>
        <p:txBody>
          <a:bodyPr/>
          <a:lstStyle/>
          <a:p>
            <a:endParaRPr lang="nb-NO"/>
          </a:p>
        </p:txBody>
      </p:sp>
      <p:sp>
        <p:nvSpPr>
          <p:cNvPr id="11" name="Plassholder for bunntekst 10"/>
          <p:cNvSpPr>
            <a:spLocks noGrp="1"/>
          </p:cNvSpPr>
          <p:nvPr>
            <p:ph type="ftr" sz="quarter" idx="11"/>
          </p:nvPr>
        </p:nvSpPr>
        <p:spPr/>
        <p:txBody>
          <a:bodyPr/>
          <a:lstStyle/>
          <a:p>
            <a:endParaRPr lang="nb-NO" dirty="0"/>
          </a:p>
        </p:txBody>
      </p:sp>
      <p:sp>
        <p:nvSpPr>
          <p:cNvPr id="12" name="Plassholder for lysbildenummer 11"/>
          <p:cNvSpPr>
            <a:spLocks noGrp="1"/>
          </p:cNvSpPr>
          <p:nvPr>
            <p:ph type="sldNum" sz="quarter" idx="12"/>
          </p:nvPr>
        </p:nvSpPr>
        <p:spPr/>
        <p:txBody>
          <a:bodyPr/>
          <a:lstStyle/>
          <a:p>
            <a:r>
              <a:rPr lang="nb-NO"/>
              <a:t> Side </a:t>
            </a:r>
            <a:fld id="{5751DFAA-887F-4071-8EAD-E8CA316FCF06}" type="slidenum">
              <a:rPr lang="nb-NO" smtClean="0"/>
              <a:pPr/>
              <a:t>‹#›</a:t>
            </a:fld>
            <a:endParaRPr lang="nb-NO" dirty="0"/>
          </a:p>
        </p:txBody>
      </p:sp>
      <p:sp>
        <p:nvSpPr>
          <p:cNvPr id="13" name="Tittel 12"/>
          <p:cNvSpPr>
            <a:spLocks noGrp="1"/>
          </p:cNvSpPr>
          <p:nvPr>
            <p:ph type="title"/>
          </p:nvPr>
        </p:nvSpPr>
        <p:spPr/>
        <p:txBody>
          <a:bodyPr/>
          <a:lstStyle/>
          <a:p>
            <a:r>
              <a:rPr lang="nb-NO"/>
              <a:t>Klikk for å redigere tittelstil</a:t>
            </a:r>
            <a:endParaRPr lang="en-GB"/>
          </a:p>
        </p:txBody>
      </p:sp>
      <p:sp>
        <p:nvSpPr>
          <p:cNvPr id="7" name="Plassholder for innhold 6"/>
          <p:cNvSpPr>
            <a:spLocks noGrp="1"/>
          </p:cNvSpPr>
          <p:nvPr>
            <p:ph sz="quarter" idx="13"/>
          </p:nvPr>
        </p:nvSpPr>
        <p:spPr>
          <a:xfrm>
            <a:off x="1439387" y="4713732"/>
            <a:ext cx="10549318" cy="758026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innhold 6"/>
          <p:cNvSpPr>
            <a:spLocks noGrp="1"/>
          </p:cNvSpPr>
          <p:nvPr>
            <p:ph sz="quarter" idx="14"/>
          </p:nvPr>
        </p:nvSpPr>
        <p:spPr>
          <a:xfrm>
            <a:off x="12457557" y="4713732"/>
            <a:ext cx="10549318" cy="7580267"/>
          </a:xfrm>
        </p:spPr>
        <p:txBody>
          <a:bodyPr/>
          <a:lstStyle>
            <a:lvl1pPr rtl="0">
              <a:defRPr/>
            </a:lvl1pPr>
            <a:lvl2pPr rtl="0">
              <a:defRPr/>
            </a:lvl2pPr>
            <a:lvl3pPr rtl="0">
              <a:defRPr/>
            </a:lvl3pPr>
            <a:lvl4pPr rtl="0">
              <a:defRPr/>
            </a:lvl4pPr>
            <a:lvl5pPr rtl="0">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084663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440179" y="703095"/>
            <a:ext cx="21566696" cy="1673620"/>
          </a:xfrm>
          <a:prstGeom prst="rect">
            <a:avLst/>
          </a:prstGeom>
        </p:spPr>
        <p:txBody>
          <a:bodyPr vert="horz" lIns="0" tIns="0" rIns="0" bIns="0" rtlCol="0" anchor="ctr" anchorCtr="0">
            <a:normAutofit/>
          </a:bodyPr>
          <a:lstStyle/>
          <a:p>
            <a:r>
              <a:rPr lang="nb-NO" dirty="0"/>
              <a:t>Klikk for å redigere tittelstil</a:t>
            </a:r>
          </a:p>
        </p:txBody>
      </p:sp>
      <p:sp>
        <p:nvSpPr>
          <p:cNvPr id="3" name="Plassholder for tekst 2"/>
          <p:cNvSpPr>
            <a:spLocks noGrp="1"/>
          </p:cNvSpPr>
          <p:nvPr>
            <p:ph type="body" idx="1"/>
          </p:nvPr>
        </p:nvSpPr>
        <p:spPr>
          <a:xfrm>
            <a:off x="1440179" y="3636477"/>
            <a:ext cx="21566696" cy="8659060"/>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5760720" y="13069633"/>
            <a:ext cx="1692332" cy="369332"/>
          </a:xfrm>
          <a:prstGeom prst="rect">
            <a:avLst/>
          </a:prstGeom>
        </p:spPr>
        <p:txBody>
          <a:bodyPr vert="horz" lIns="0" tIns="0" rIns="0" bIns="0" rtlCol="0" anchor="ctr">
            <a:normAutofit/>
          </a:bodyPr>
          <a:lstStyle>
            <a:lvl1pPr algn="l">
              <a:defRPr sz="2000">
                <a:solidFill>
                  <a:srgbClr val="C1C1C1"/>
                </a:solidFill>
              </a:defRPr>
            </a:lvl1pPr>
          </a:lstStyle>
          <a:p>
            <a:endParaRPr lang="nb-NO"/>
          </a:p>
        </p:txBody>
      </p:sp>
      <p:sp>
        <p:nvSpPr>
          <p:cNvPr id="5" name="Plassholder for bunntekst 4"/>
          <p:cNvSpPr>
            <a:spLocks noGrp="1"/>
          </p:cNvSpPr>
          <p:nvPr>
            <p:ph type="ftr" sz="quarter" idx="3"/>
          </p:nvPr>
        </p:nvSpPr>
        <p:spPr>
          <a:xfrm>
            <a:off x="9311351" y="13069633"/>
            <a:ext cx="10801350" cy="369332"/>
          </a:xfrm>
          <a:prstGeom prst="rect">
            <a:avLst/>
          </a:prstGeom>
        </p:spPr>
        <p:txBody>
          <a:bodyPr vert="horz" lIns="0" tIns="0" rIns="0" bIns="0" rtlCol="0" anchor="ctr">
            <a:normAutofit/>
          </a:bodyPr>
          <a:lstStyle>
            <a:lvl1pPr algn="ctr">
              <a:defRPr sz="2000">
                <a:solidFill>
                  <a:srgbClr val="C1C1C1"/>
                </a:solidFill>
              </a:defRPr>
            </a:lvl1pPr>
          </a:lstStyle>
          <a:p>
            <a:endParaRPr lang="nb-NO" dirty="0"/>
          </a:p>
        </p:txBody>
      </p:sp>
      <p:sp>
        <p:nvSpPr>
          <p:cNvPr id="6" name="Plassholder for lysbildenummer 5"/>
          <p:cNvSpPr>
            <a:spLocks noGrp="1"/>
          </p:cNvSpPr>
          <p:nvPr>
            <p:ph type="sldNum" sz="quarter" idx="4"/>
          </p:nvPr>
        </p:nvSpPr>
        <p:spPr>
          <a:xfrm>
            <a:off x="21971000" y="13069633"/>
            <a:ext cx="1436097" cy="369332"/>
          </a:xfrm>
          <a:prstGeom prst="rect">
            <a:avLst/>
          </a:prstGeom>
        </p:spPr>
        <p:txBody>
          <a:bodyPr vert="horz" lIns="0" tIns="0" rIns="0" bIns="0" rtlCol="0" anchor="ctr">
            <a:normAutofit/>
          </a:bodyPr>
          <a:lstStyle>
            <a:lvl1pPr algn="r">
              <a:defRPr sz="2000">
                <a:solidFill>
                  <a:srgbClr val="C1C1C1"/>
                </a:solidFill>
              </a:defRPr>
            </a:lvl1pPr>
          </a:lstStyle>
          <a:p>
            <a:r>
              <a:rPr lang="nb-NO"/>
              <a:t> Side </a:t>
            </a:r>
            <a:fld id="{5751DFAA-887F-4071-8EAD-E8CA316FCF06}" type="slidenum">
              <a:rPr lang="nb-NO" smtClean="0"/>
              <a:pPr/>
              <a:t>‹#›</a:t>
            </a:fld>
            <a:endParaRPr lang="nb-NO" dirty="0"/>
          </a:p>
        </p:txBody>
      </p:sp>
      <p:pic>
        <p:nvPicPr>
          <p:cNvPr id="7" name="Bild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64108" y="13094836"/>
            <a:ext cx="4054052" cy="302400"/>
          </a:xfrm>
          <a:prstGeom prst="rect">
            <a:avLst/>
          </a:prstGeom>
        </p:spPr>
      </p:pic>
    </p:spTree>
    <p:extLst>
      <p:ext uri="{BB962C8B-B14F-4D97-AF65-F5344CB8AC3E}">
        <p14:creationId xmlns:p14="http://schemas.microsoft.com/office/powerpoint/2010/main" val="1643857197"/>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0" r:id="rId4"/>
    <p:sldLayoutId id="2147483652" r:id="rId5"/>
    <p:sldLayoutId id="2147483657" r:id="rId6"/>
    <p:sldLayoutId id="2147483659" r:id="rId7"/>
    <p:sldLayoutId id="2147483658" r:id="rId8"/>
    <p:sldLayoutId id="2147483653" r:id="rId9"/>
    <p:sldLayoutId id="2147483654" r:id="rId10"/>
    <p:sldLayoutId id="2147483655" r:id="rId11"/>
  </p:sldLayoutIdLst>
  <p:hf hdr="0" ftr="0" dt="0"/>
  <p:txStyles>
    <p:titleStyle>
      <a:lvl1pPr algn="l" defTabSz="1828709" rtl="0" eaLnBrk="1" latinLnBrk="0" hangingPunct="1">
        <a:lnSpc>
          <a:spcPct val="90000"/>
        </a:lnSpc>
        <a:spcBef>
          <a:spcPct val="0"/>
        </a:spcBef>
        <a:buNone/>
        <a:defRPr sz="6000" b="1" kern="1200">
          <a:solidFill>
            <a:srgbClr val="000000"/>
          </a:solidFill>
          <a:latin typeface="+mj-lt"/>
          <a:ea typeface="+mj-ea"/>
          <a:cs typeface="+mj-cs"/>
        </a:defRPr>
      </a:lvl1pPr>
    </p:titleStyle>
    <p:bodyStyle>
      <a:lvl1pPr marL="540000" indent="-540000" algn="l" defTabSz="1828709" rtl="0" eaLnBrk="1" latinLnBrk="0" hangingPunct="1">
        <a:lnSpc>
          <a:spcPct val="100000"/>
        </a:lnSpc>
        <a:spcBef>
          <a:spcPts val="500"/>
        </a:spcBef>
        <a:buClr>
          <a:schemeClr val="tx2"/>
        </a:buClr>
        <a:buFont typeface="Wingdings 2" panose="05020102010507070707" pitchFamily="18" charset="2"/>
        <a:buChar char=""/>
        <a:defRPr sz="4400" kern="1200">
          <a:solidFill>
            <a:srgbClr val="000000"/>
          </a:solidFill>
          <a:latin typeface="+mn-lt"/>
          <a:ea typeface="+mn-ea"/>
          <a:cs typeface="+mn-cs"/>
        </a:defRPr>
      </a:lvl1pPr>
      <a:lvl2pPr marL="972000" indent="-540000" algn="l" defTabSz="1828709" rtl="0" eaLnBrk="1" latinLnBrk="0" hangingPunct="1">
        <a:lnSpc>
          <a:spcPct val="100000"/>
        </a:lnSpc>
        <a:spcBef>
          <a:spcPts val="500"/>
        </a:spcBef>
        <a:buClr>
          <a:schemeClr val="tx2"/>
        </a:buClr>
        <a:buFont typeface="Wingdings 2" panose="05020102010507070707" pitchFamily="18" charset="2"/>
        <a:buChar char=""/>
        <a:defRPr sz="4000" kern="1200">
          <a:solidFill>
            <a:srgbClr val="000000"/>
          </a:solidFill>
          <a:latin typeface="+mn-lt"/>
          <a:ea typeface="+mn-ea"/>
          <a:cs typeface="+mn-cs"/>
        </a:defRPr>
      </a:lvl2pPr>
      <a:lvl3pPr marL="1404000" indent="-540000" algn="l" defTabSz="1828709" rtl="0" eaLnBrk="1" latinLnBrk="0" hangingPunct="1">
        <a:lnSpc>
          <a:spcPct val="100000"/>
        </a:lnSpc>
        <a:spcBef>
          <a:spcPts val="500"/>
        </a:spcBef>
        <a:buClr>
          <a:schemeClr val="tx2"/>
        </a:buClr>
        <a:buFont typeface="Wingdings 2" panose="05020102010507070707" pitchFamily="18" charset="2"/>
        <a:buChar char=""/>
        <a:defRPr sz="3600" kern="1200">
          <a:solidFill>
            <a:srgbClr val="000000"/>
          </a:solidFill>
          <a:latin typeface="+mn-lt"/>
          <a:ea typeface="+mn-ea"/>
          <a:cs typeface="+mn-cs"/>
        </a:defRPr>
      </a:lvl3pPr>
      <a:lvl4pPr marL="1836000" indent="-540000" algn="l" defTabSz="1828709" rtl="0" eaLnBrk="1" latinLnBrk="0" hangingPunct="1">
        <a:lnSpc>
          <a:spcPct val="100000"/>
        </a:lnSpc>
        <a:spcBef>
          <a:spcPts val="500"/>
        </a:spcBef>
        <a:buClr>
          <a:schemeClr val="tx2"/>
        </a:buClr>
        <a:buFont typeface="Wingdings 2" panose="05020102010507070707" pitchFamily="18" charset="2"/>
        <a:buChar char=""/>
        <a:defRPr sz="3200" kern="1200">
          <a:solidFill>
            <a:srgbClr val="000000"/>
          </a:solidFill>
          <a:latin typeface="+mn-lt"/>
          <a:ea typeface="+mn-ea"/>
          <a:cs typeface="+mn-cs"/>
        </a:defRPr>
      </a:lvl4pPr>
      <a:lvl5pPr marL="2268000" indent="-540000" algn="l" defTabSz="1828709" rtl="0" eaLnBrk="1" latinLnBrk="0" hangingPunct="1">
        <a:lnSpc>
          <a:spcPct val="100000"/>
        </a:lnSpc>
        <a:spcBef>
          <a:spcPts val="500"/>
        </a:spcBef>
        <a:buClr>
          <a:schemeClr val="tx2"/>
        </a:buClr>
        <a:buFont typeface="Wingdings 2" panose="05020102010507070707" pitchFamily="18" charset="2"/>
        <a:buChar char=""/>
        <a:defRPr sz="3200" kern="1200">
          <a:solidFill>
            <a:srgbClr val="000000"/>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nb-NO"/>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BE892E75-D464-4550-A362-D537AEDB2D99}"/>
              </a:ext>
            </a:extLst>
          </p:cNvPr>
          <p:cNvSpPr>
            <a:spLocks noGrp="1"/>
          </p:cNvSpPr>
          <p:nvPr>
            <p:ph type="ctrTitle"/>
          </p:nvPr>
        </p:nvSpPr>
        <p:spPr/>
        <p:txBody>
          <a:bodyPr/>
          <a:lstStyle/>
          <a:p>
            <a:r>
              <a:rPr lang="nb-NO" dirty="0"/>
              <a:t>Lokal </a:t>
            </a:r>
            <a:r>
              <a:rPr lang="nb-NO" dirty="0" err="1"/>
              <a:t>vs</a:t>
            </a:r>
            <a:r>
              <a:rPr lang="nb-NO" dirty="0"/>
              <a:t> sentral lagring</a:t>
            </a:r>
          </a:p>
        </p:txBody>
      </p:sp>
      <p:sp>
        <p:nvSpPr>
          <p:cNvPr id="6" name="Undertittel 5">
            <a:extLst>
              <a:ext uri="{FF2B5EF4-FFF2-40B4-BE49-F238E27FC236}">
                <a16:creationId xmlns:a16="http://schemas.microsoft.com/office/drawing/2014/main" id="{B8E89354-B392-47A1-8272-642AB0807D57}"/>
              </a:ext>
            </a:extLst>
          </p:cNvPr>
          <p:cNvSpPr>
            <a:spLocks noGrp="1"/>
          </p:cNvSpPr>
          <p:nvPr>
            <p:ph type="subTitle" idx="1"/>
          </p:nvPr>
        </p:nvSpPr>
        <p:spPr/>
        <p:txBody>
          <a:bodyPr/>
          <a:lstStyle/>
          <a:p>
            <a:r>
              <a:rPr lang="nb-NO" dirty="0"/>
              <a:t>Til diskusjon (</a:t>
            </a:r>
            <a:r>
              <a:rPr lang="nb-NO"/>
              <a:t>ikke konklusjon)</a:t>
            </a:r>
          </a:p>
        </p:txBody>
      </p:sp>
      <p:sp>
        <p:nvSpPr>
          <p:cNvPr id="7" name="Plassholder for SmartArt 6">
            <a:extLst>
              <a:ext uri="{FF2B5EF4-FFF2-40B4-BE49-F238E27FC236}">
                <a16:creationId xmlns:a16="http://schemas.microsoft.com/office/drawing/2014/main" id="{D95504E2-734C-4E69-BC20-D4CF559F58AA}"/>
              </a:ext>
            </a:extLst>
          </p:cNvPr>
          <p:cNvSpPr>
            <a:spLocks noGrp="1"/>
          </p:cNvSpPr>
          <p:nvPr>
            <p:ph type="dgm" sz="quarter" idx="10"/>
          </p:nvPr>
        </p:nvSpPr>
        <p:spPr/>
      </p:sp>
      <p:sp>
        <p:nvSpPr>
          <p:cNvPr id="4" name="Plassholder for lysbildenummer 3">
            <a:extLst>
              <a:ext uri="{FF2B5EF4-FFF2-40B4-BE49-F238E27FC236}">
                <a16:creationId xmlns:a16="http://schemas.microsoft.com/office/drawing/2014/main" id="{B5720B98-9D13-456F-9E4B-AA314B054D34}"/>
              </a:ext>
            </a:extLst>
          </p:cNvPr>
          <p:cNvSpPr>
            <a:spLocks noGrp="1"/>
          </p:cNvSpPr>
          <p:nvPr>
            <p:ph type="sldNum" sz="quarter" idx="4294967295"/>
          </p:nvPr>
        </p:nvSpPr>
        <p:spPr>
          <a:xfrm>
            <a:off x="22945725" y="13069888"/>
            <a:ext cx="1436688" cy="368300"/>
          </a:xfrm>
        </p:spPr>
        <p:txBody>
          <a:bodyPr/>
          <a:lstStyle/>
          <a:p>
            <a:r>
              <a:rPr lang="nb-NO"/>
              <a:t> Side </a:t>
            </a:r>
            <a:fld id="{5751DFAA-887F-4071-8EAD-E8CA316FCF06}" type="slidenum">
              <a:rPr lang="nb-NO" smtClean="0"/>
              <a:pPr/>
              <a:t>1</a:t>
            </a:fld>
            <a:endParaRPr lang="nb-NO" dirty="0"/>
          </a:p>
        </p:txBody>
      </p:sp>
    </p:spTree>
    <p:extLst>
      <p:ext uri="{BB962C8B-B14F-4D97-AF65-F5344CB8AC3E}">
        <p14:creationId xmlns:p14="http://schemas.microsoft.com/office/powerpoint/2010/main" val="131569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a:extLst>
              <a:ext uri="{FF2B5EF4-FFF2-40B4-BE49-F238E27FC236}">
                <a16:creationId xmlns:a16="http://schemas.microsoft.com/office/drawing/2014/main" id="{822548AA-F687-45A7-9981-6768258FC8C2}"/>
              </a:ext>
            </a:extLst>
          </p:cNvPr>
          <p:cNvSpPr>
            <a:spLocks noGrp="1"/>
          </p:cNvSpPr>
          <p:nvPr>
            <p:ph type="title"/>
          </p:nvPr>
        </p:nvSpPr>
        <p:spPr/>
        <p:txBody>
          <a:bodyPr/>
          <a:lstStyle/>
          <a:p>
            <a:r>
              <a:rPr lang="nb-NO" dirty="0"/>
              <a:t>Problemstilling – mange meninger om lokal/sentral lagring</a:t>
            </a:r>
          </a:p>
        </p:txBody>
      </p:sp>
      <p:sp>
        <p:nvSpPr>
          <p:cNvPr id="6" name="Plassholder for innhold 5">
            <a:extLst>
              <a:ext uri="{FF2B5EF4-FFF2-40B4-BE49-F238E27FC236}">
                <a16:creationId xmlns:a16="http://schemas.microsoft.com/office/drawing/2014/main" id="{840C4CE5-9C7B-447E-B1A4-854A9A23570C}"/>
              </a:ext>
            </a:extLst>
          </p:cNvPr>
          <p:cNvSpPr>
            <a:spLocks noGrp="1"/>
          </p:cNvSpPr>
          <p:nvPr>
            <p:ph idx="1"/>
          </p:nvPr>
        </p:nvSpPr>
        <p:spPr>
          <a:xfrm>
            <a:off x="1440179" y="2493818"/>
            <a:ext cx="21566696" cy="10519087"/>
          </a:xfrm>
        </p:spPr>
        <p:txBody>
          <a:bodyPr>
            <a:normAutofit fontScale="92500" lnSpcReduction="20000"/>
          </a:bodyPr>
          <a:lstStyle/>
          <a:p>
            <a:r>
              <a:rPr lang="nb-NO" dirty="0"/>
              <a:t>Det er mange forskjellige argumenter for å lagre data nær brukeren kontra sentralisert på tvers på vegne av flere bruker</a:t>
            </a:r>
          </a:p>
          <a:p>
            <a:r>
              <a:rPr lang="nb-NO" dirty="0"/>
              <a:t>Dette handler ikke bare om hvor data lagres teknisk, men kanskje like mye om hvem som har ansvar for datalagringen, tilgjengeliggjøringen, avtaler, drift og forvaltning</a:t>
            </a:r>
          </a:p>
          <a:p>
            <a:r>
              <a:rPr lang="nb-NO" dirty="0"/>
              <a:t>Handler ikke bare om «lagring» men også om for eksempel forretningslogikk og presentasjon, og styring av funksjonalitet og innovasjon. </a:t>
            </a:r>
          </a:p>
          <a:p>
            <a:r>
              <a:rPr lang="nb-NO" dirty="0"/>
              <a:t>Begrep: nasjonal, sentral, samlet </a:t>
            </a:r>
            <a:r>
              <a:rPr lang="nb-NO" dirty="0">
                <a:sym typeface="Wingdings" panose="05000000000000000000" pitchFamily="2" charset="2"/>
              </a:rPr>
              <a:t> Vi bruker «sentral» her, men dette kan inkludere for eksempel felles lagring i en region (Helseplattformen) eller på tvers av aktører (felles kommunal journal). Ikke gitt at sentral = nasjonal.</a:t>
            </a:r>
          </a:p>
          <a:p>
            <a:r>
              <a:rPr lang="nb-NO" dirty="0">
                <a:sym typeface="Wingdings" panose="05000000000000000000" pitchFamily="2" charset="2"/>
              </a:rPr>
              <a:t>Bør sentral lagring av master og sentral lagring av kopier skilles som konsepter?</a:t>
            </a:r>
          </a:p>
          <a:p>
            <a:r>
              <a:rPr lang="nb-NO" dirty="0">
                <a:sym typeface="Wingdings" panose="05000000000000000000" pitchFamily="2" charset="2"/>
              </a:rPr>
              <a:t>Teknologitrend med mulig ‘personlig lagring’ og deling på mobil eller andre tjenester</a:t>
            </a:r>
          </a:p>
          <a:p>
            <a:r>
              <a:rPr lang="nb-NO" dirty="0">
                <a:sym typeface="Wingdings" panose="05000000000000000000" pitchFamily="2" charset="2"/>
              </a:rPr>
              <a:t>Hvordan påvirker sky (og hva kan vi lære av sky, f.eks. </a:t>
            </a:r>
            <a:r>
              <a:rPr lang="nb-NO" dirty="0" err="1">
                <a:sym typeface="Wingdings" panose="05000000000000000000" pitchFamily="2" charset="2"/>
              </a:rPr>
              <a:t>SaaS</a:t>
            </a:r>
            <a:r>
              <a:rPr lang="nb-NO" dirty="0">
                <a:sym typeface="Wingdings" panose="05000000000000000000" pitchFamily="2" charset="2"/>
              </a:rPr>
              <a:t>)</a:t>
            </a:r>
          </a:p>
          <a:p>
            <a:r>
              <a:rPr lang="nb-NO" dirty="0">
                <a:sym typeface="Wingdings" panose="05000000000000000000" pitchFamily="2" charset="2"/>
              </a:rPr>
              <a:t>Premiss: Uansett hvor data er lagret så skal det gjøres tilgjengelig for andres bruk</a:t>
            </a:r>
          </a:p>
          <a:p>
            <a:r>
              <a:rPr lang="nb-NO" dirty="0">
                <a:sym typeface="Wingdings" panose="05000000000000000000" pitchFamily="2" charset="2"/>
              </a:rPr>
              <a:t>Standardisering, Kodeverk og Terminologi: Lokal og sentral lagring har ulike krav til standardisering, kodeverk, terminologi og innføring</a:t>
            </a:r>
          </a:p>
          <a:p>
            <a:r>
              <a:rPr lang="nb-NO" dirty="0" err="1">
                <a:sym typeface="Wingdings" panose="05000000000000000000" pitchFamily="2" charset="2"/>
              </a:rPr>
              <a:t>Transaksjonelle</a:t>
            </a:r>
            <a:r>
              <a:rPr lang="nb-NO" dirty="0">
                <a:sym typeface="Wingdings" panose="05000000000000000000" pitchFamily="2" charset="2"/>
              </a:rPr>
              <a:t> kontra persistente data – noen data har bedre egenskaper for lagring </a:t>
            </a:r>
            <a:r>
              <a:rPr lang="nb-NO">
                <a:sym typeface="Wingdings" panose="05000000000000000000" pitchFamily="2" charset="2"/>
              </a:rPr>
              <a:t>(endringsfrekvens)</a:t>
            </a:r>
            <a:endParaRPr lang="nb-NO" dirty="0">
              <a:sym typeface="Wingdings" panose="05000000000000000000" pitchFamily="2" charset="2"/>
            </a:endParaRPr>
          </a:p>
          <a:p>
            <a:r>
              <a:rPr lang="nb-NO" dirty="0"/>
              <a:t>Har hatt ambisjon om tjenesteorientert arkitektur lenge – har vært vanskelig å få til</a:t>
            </a:r>
          </a:p>
        </p:txBody>
      </p:sp>
    </p:spTree>
    <p:extLst>
      <p:ext uri="{BB962C8B-B14F-4D97-AF65-F5344CB8AC3E}">
        <p14:creationId xmlns:p14="http://schemas.microsoft.com/office/powerpoint/2010/main" val="323379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E7032983-8F3F-4666-A808-58E520E097BC}"/>
              </a:ext>
            </a:extLst>
          </p:cNvPr>
          <p:cNvSpPr>
            <a:spLocks noGrp="1"/>
          </p:cNvSpPr>
          <p:nvPr>
            <p:ph type="title"/>
          </p:nvPr>
        </p:nvSpPr>
        <p:spPr/>
        <p:txBody>
          <a:bodyPr>
            <a:normAutofit/>
          </a:bodyPr>
          <a:lstStyle/>
          <a:p>
            <a:r>
              <a:rPr lang="nb-NO" sz="5400" dirty="0"/>
              <a:t>Fremtidens samhandling bør bruke 3 forskjellige lagringsmodeller</a:t>
            </a:r>
          </a:p>
        </p:txBody>
      </p:sp>
      <p:sp>
        <p:nvSpPr>
          <p:cNvPr id="7" name="Plassholder for innhold 6">
            <a:extLst>
              <a:ext uri="{FF2B5EF4-FFF2-40B4-BE49-F238E27FC236}">
                <a16:creationId xmlns:a16="http://schemas.microsoft.com/office/drawing/2014/main" id="{8B2AF641-CE5B-480A-A9AC-64B35D5B22F6}"/>
              </a:ext>
            </a:extLst>
          </p:cNvPr>
          <p:cNvSpPr>
            <a:spLocks noGrp="1"/>
          </p:cNvSpPr>
          <p:nvPr>
            <p:ph idx="1"/>
          </p:nvPr>
        </p:nvSpPr>
        <p:spPr>
          <a:xfrm>
            <a:off x="5852845" y="2765741"/>
            <a:ext cx="17699082" cy="10247163"/>
          </a:xfrm>
        </p:spPr>
        <p:txBody>
          <a:bodyPr vert="horz" lIns="0" tIns="0" rIns="0" bIns="0" rtlCol="0">
            <a:normAutofit/>
          </a:bodyPr>
          <a:lstStyle/>
          <a:p>
            <a:r>
              <a:rPr lang="nb-NO" sz="4000" b="1" dirty="0"/>
              <a:t>Sentral lagring av masterdata bør brukes når</a:t>
            </a:r>
          </a:p>
          <a:p>
            <a:pPr lvl="1"/>
            <a:r>
              <a:rPr lang="nb-NO" sz="3600" dirty="0"/>
              <a:t>… det er stort behov for deling og</a:t>
            </a:r>
          </a:p>
          <a:p>
            <a:pPr lvl="1"/>
            <a:r>
              <a:rPr lang="nb-NO" sz="3600" dirty="0"/>
              <a:t>… man må ha én felles kilde som flere virksomheter skal bidra til</a:t>
            </a:r>
          </a:p>
          <a:p>
            <a:pPr marL="0" indent="0">
              <a:buNone/>
            </a:pPr>
            <a:endParaRPr lang="nb-NO" sz="4000" dirty="0"/>
          </a:p>
          <a:p>
            <a:pPr marL="0" indent="0">
              <a:buNone/>
            </a:pPr>
            <a:endParaRPr lang="nb-NO" sz="4000" dirty="0"/>
          </a:p>
          <a:p>
            <a:r>
              <a:rPr lang="nb-NO" sz="4000" b="1" dirty="0"/>
              <a:t>Sentral lagring av kopisett bør brukes når </a:t>
            </a:r>
          </a:p>
          <a:p>
            <a:pPr lvl="1"/>
            <a:r>
              <a:rPr lang="nb-NO" sz="3600" dirty="0"/>
              <a:t>… det er stort delingsbehov, </a:t>
            </a:r>
          </a:p>
          <a:p>
            <a:pPr lvl="1"/>
            <a:r>
              <a:rPr lang="nb-NO" sz="3600" dirty="0"/>
              <a:t>… det er mange forskjellige aktører som sitter på informasjon og </a:t>
            </a:r>
          </a:p>
          <a:p>
            <a:pPr lvl="1"/>
            <a:r>
              <a:rPr lang="nb-NO" sz="3600" dirty="0"/>
              <a:t>… det er viktig å kunne søke, visualisere og analysere på tvers av data. </a:t>
            </a:r>
            <a:endParaRPr lang="nb-NO" sz="4000" dirty="0"/>
          </a:p>
          <a:p>
            <a:pPr marL="0" indent="0">
              <a:buNone/>
            </a:pPr>
            <a:r>
              <a:rPr lang="nb-NO" sz="6000" dirty="0"/>
              <a:t>  </a:t>
            </a:r>
            <a:endParaRPr lang="nb-NO" sz="4000" dirty="0"/>
          </a:p>
          <a:p>
            <a:r>
              <a:rPr lang="nb-NO" sz="4000" b="1" dirty="0"/>
              <a:t>Distribuert, lokal lagring med nasjonal tilgjengeliggjøring bør brukes</a:t>
            </a:r>
          </a:p>
          <a:p>
            <a:pPr lvl="1"/>
            <a:r>
              <a:rPr lang="nb-NO" sz="3600" dirty="0"/>
              <a:t>… dersom behov for deling, søk og analyse på tvers er mindre, </a:t>
            </a:r>
          </a:p>
          <a:p>
            <a:pPr lvl="1"/>
            <a:r>
              <a:rPr lang="nb-NO" sz="3600" dirty="0"/>
              <a:t>… deling av data fra distribuert lagring er realistisk, </a:t>
            </a:r>
          </a:p>
          <a:p>
            <a:pPr lvl="1"/>
            <a:r>
              <a:rPr lang="nb-NO" sz="3600" dirty="0"/>
              <a:t>… eierskap til data er tett knyttet til én spesifikk virksomhet, </a:t>
            </a:r>
          </a:p>
          <a:p>
            <a:pPr lvl="1"/>
            <a:r>
              <a:rPr lang="nb-NO" sz="3600" dirty="0"/>
              <a:t>… eller det er få systemer og aktører involvert. </a:t>
            </a:r>
          </a:p>
        </p:txBody>
      </p:sp>
      <p:pic>
        <p:nvPicPr>
          <p:cNvPr id="8" name="Bilde 7">
            <a:extLst>
              <a:ext uri="{FF2B5EF4-FFF2-40B4-BE49-F238E27FC236}">
                <a16:creationId xmlns:a16="http://schemas.microsoft.com/office/drawing/2014/main" id="{46003C69-A8D7-413E-995F-89EF67CCC7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7895" y="3860317"/>
            <a:ext cx="795938" cy="702298"/>
          </a:xfrm>
          <a:prstGeom prst="rect">
            <a:avLst/>
          </a:prstGeom>
        </p:spPr>
      </p:pic>
      <p:pic>
        <p:nvPicPr>
          <p:cNvPr id="9" name="Bilde 8">
            <a:extLst>
              <a:ext uri="{FF2B5EF4-FFF2-40B4-BE49-F238E27FC236}">
                <a16:creationId xmlns:a16="http://schemas.microsoft.com/office/drawing/2014/main" id="{53B16548-E9DE-477E-8B7E-3128667F7F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5341" y="3250565"/>
            <a:ext cx="938626" cy="861499"/>
          </a:xfrm>
          <a:prstGeom prst="rect">
            <a:avLst/>
          </a:prstGeom>
        </p:spPr>
      </p:pic>
      <p:pic>
        <p:nvPicPr>
          <p:cNvPr id="10" name="Bilde 9">
            <a:extLst>
              <a:ext uri="{FF2B5EF4-FFF2-40B4-BE49-F238E27FC236}">
                <a16:creationId xmlns:a16="http://schemas.microsoft.com/office/drawing/2014/main" id="{2F9F2B93-ED70-45AD-8CBB-DA17B00BB6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75310" y="2765741"/>
            <a:ext cx="938626" cy="861499"/>
          </a:xfrm>
          <a:prstGeom prst="rect">
            <a:avLst/>
          </a:prstGeom>
        </p:spPr>
      </p:pic>
      <p:pic>
        <p:nvPicPr>
          <p:cNvPr id="11" name="Bilde 10">
            <a:extLst>
              <a:ext uri="{FF2B5EF4-FFF2-40B4-BE49-F238E27FC236}">
                <a16:creationId xmlns:a16="http://schemas.microsoft.com/office/drawing/2014/main" id="{935CAAB1-28FB-42E2-B0B8-42DC049A9B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17761" y="3250566"/>
            <a:ext cx="938626" cy="861499"/>
          </a:xfrm>
          <a:prstGeom prst="rect">
            <a:avLst/>
          </a:prstGeom>
        </p:spPr>
      </p:pic>
      <p:pic>
        <p:nvPicPr>
          <p:cNvPr id="12" name="Bilde 11">
            <a:extLst>
              <a:ext uri="{FF2B5EF4-FFF2-40B4-BE49-F238E27FC236}">
                <a16:creationId xmlns:a16="http://schemas.microsoft.com/office/drawing/2014/main" id="{6C07D810-792F-4B11-81C0-180BD6A3C1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17761" y="4249605"/>
            <a:ext cx="938626" cy="861499"/>
          </a:xfrm>
          <a:prstGeom prst="rect">
            <a:avLst/>
          </a:prstGeom>
        </p:spPr>
      </p:pic>
      <p:pic>
        <p:nvPicPr>
          <p:cNvPr id="13" name="Bilde 12">
            <a:extLst>
              <a:ext uri="{FF2B5EF4-FFF2-40B4-BE49-F238E27FC236}">
                <a16:creationId xmlns:a16="http://schemas.microsoft.com/office/drawing/2014/main" id="{C4D64F5F-402E-4646-983D-3844485B6C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5341" y="4249605"/>
            <a:ext cx="938626" cy="861499"/>
          </a:xfrm>
          <a:prstGeom prst="rect">
            <a:avLst/>
          </a:prstGeom>
        </p:spPr>
      </p:pic>
      <p:pic>
        <p:nvPicPr>
          <p:cNvPr id="14" name="Bilde 13">
            <a:extLst>
              <a:ext uri="{FF2B5EF4-FFF2-40B4-BE49-F238E27FC236}">
                <a16:creationId xmlns:a16="http://schemas.microsoft.com/office/drawing/2014/main" id="{908AD2C7-8F02-4BF4-9E1A-7B63C19504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7792" y="4795692"/>
            <a:ext cx="938626" cy="861499"/>
          </a:xfrm>
          <a:prstGeom prst="rect">
            <a:avLst/>
          </a:prstGeom>
        </p:spPr>
      </p:pic>
      <p:pic>
        <p:nvPicPr>
          <p:cNvPr id="15" name="Bilde 14">
            <a:extLst>
              <a:ext uri="{FF2B5EF4-FFF2-40B4-BE49-F238E27FC236}">
                <a16:creationId xmlns:a16="http://schemas.microsoft.com/office/drawing/2014/main" id="{3640CD0A-FBC3-4D78-B34D-67D871FB66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88060" y="7006158"/>
            <a:ext cx="795938" cy="702298"/>
          </a:xfrm>
          <a:prstGeom prst="rect">
            <a:avLst/>
          </a:prstGeom>
        </p:spPr>
      </p:pic>
      <p:pic>
        <p:nvPicPr>
          <p:cNvPr id="16" name="Bilde 15">
            <a:extLst>
              <a:ext uri="{FF2B5EF4-FFF2-40B4-BE49-F238E27FC236}">
                <a16:creationId xmlns:a16="http://schemas.microsoft.com/office/drawing/2014/main" id="{BD4875B7-924F-41F9-B013-F2D46114B7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0991" y="7026575"/>
            <a:ext cx="938626" cy="861499"/>
          </a:xfrm>
          <a:prstGeom prst="rect">
            <a:avLst/>
          </a:prstGeom>
        </p:spPr>
      </p:pic>
      <p:pic>
        <p:nvPicPr>
          <p:cNvPr id="17" name="Bilde 16">
            <a:extLst>
              <a:ext uri="{FF2B5EF4-FFF2-40B4-BE49-F238E27FC236}">
                <a16:creationId xmlns:a16="http://schemas.microsoft.com/office/drawing/2014/main" id="{5382E748-22C6-420F-89E5-77EFB61D76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0991" y="6105390"/>
            <a:ext cx="938626" cy="861499"/>
          </a:xfrm>
          <a:prstGeom prst="rect">
            <a:avLst/>
          </a:prstGeom>
        </p:spPr>
      </p:pic>
      <p:pic>
        <p:nvPicPr>
          <p:cNvPr id="18" name="Bilde 17">
            <a:extLst>
              <a:ext uri="{FF2B5EF4-FFF2-40B4-BE49-F238E27FC236}">
                <a16:creationId xmlns:a16="http://schemas.microsoft.com/office/drawing/2014/main" id="{466A0ED2-BBC6-4543-9DF2-53B932E5FF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0991" y="7941850"/>
            <a:ext cx="938626" cy="861499"/>
          </a:xfrm>
          <a:prstGeom prst="rect">
            <a:avLst/>
          </a:prstGeom>
        </p:spPr>
      </p:pic>
      <p:pic>
        <p:nvPicPr>
          <p:cNvPr id="19" name="Bilde 18">
            <a:extLst>
              <a:ext uri="{FF2B5EF4-FFF2-40B4-BE49-F238E27FC236}">
                <a16:creationId xmlns:a16="http://schemas.microsoft.com/office/drawing/2014/main" id="{36BD61B9-9046-42C7-B0A3-A38D97FF48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028" y="6971590"/>
            <a:ext cx="938626" cy="861499"/>
          </a:xfrm>
          <a:prstGeom prst="rect">
            <a:avLst/>
          </a:prstGeom>
        </p:spPr>
      </p:pic>
      <p:pic>
        <p:nvPicPr>
          <p:cNvPr id="20" name="Bilde 19">
            <a:extLst>
              <a:ext uri="{FF2B5EF4-FFF2-40B4-BE49-F238E27FC236}">
                <a16:creationId xmlns:a16="http://schemas.microsoft.com/office/drawing/2014/main" id="{CDE45270-0937-42EB-A795-C56DC693E0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89" y="7006158"/>
            <a:ext cx="795938" cy="702298"/>
          </a:xfrm>
          <a:prstGeom prst="rect">
            <a:avLst/>
          </a:prstGeom>
        </p:spPr>
      </p:pic>
      <p:sp>
        <p:nvSpPr>
          <p:cNvPr id="21" name="Pil: høyre 20">
            <a:extLst>
              <a:ext uri="{FF2B5EF4-FFF2-40B4-BE49-F238E27FC236}">
                <a16:creationId xmlns:a16="http://schemas.microsoft.com/office/drawing/2014/main" id="{AFC1CC2E-4380-44DA-9A02-61C27EC01229}"/>
              </a:ext>
            </a:extLst>
          </p:cNvPr>
          <p:cNvSpPr/>
          <p:nvPr/>
        </p:nvSpPr>
        <p:spPr>
          <a:xfrm>
            <a:off x="2628279" y="7147668"/>
            <a:ext cx="1016144" cy="450750"/>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r>
              <a:rPr lang="nb-NO" sz="1800" dirty="0"/>
              <a:t>Kopi</a:t>
            </a:r>
          </a:p>
        </p:txBody>
      </p:sp>
      <p:pic>
        <p:nvPicPr>
          <p:cNvPr id="22" name="Bilde 21">
            <a:extLst>
              <a:ext uri="{FF2B5EF4-FFF2-40B4-BE49-F238E27FC236}">
                <a16:creationId xmlns:a16="http://schemas.microsoft.com/office/drawing/2014/main" id="{4EF4FDDF-ED8A-4254-81AF-E9E420D617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028" y="10689451"/>
            <a:ext cx="938626" cy="861499"/>
          </a:xfrm>
          <a:prstGeom prst="rect">
            <a:avLst/>
          </a:prstGeom>
        </p:spPr>
      </p:pic>
      <p:pic>
        <p:nvPicPr>
          <p:cNvPr id="23" name="Bilde 22">
            <a:extLst>
              <a:ext uri="{FF2B5EF4-FFF2-40B4-BE49-F238E27FC236}">
                <a16:creationId xmlns:a16="http://schemas.microsoft.com/office/drawing/2014/main" id="{07E3782E-BEBF-4DE9-8CC4-A8E8BCF9E8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028" y="9768266"/>
            <a:ext cx="938626" cy="861499"/>
          </a:xfrm>
          <a:prstGeom prst="rect">
            <a:avLst/>
          </a:prstGeom>
        </p:spPr>
      </p:pic>
      <p:pic>
        <p:nvPicPr>
          <p:cNvPr id="24" name="Bilde 23">
            <a:extLst>
              <a:ext uri="{FF2B5EF4-FFF2-40B4-BE49-F238E27FC236}">
                <a16:creationId xmlns:a16="http://schemas.microsoft.com/office/drawing/2014/main" id="{91CDAD9C-5B42-435C-91A0-344FDA2228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028" y="11604726"/>
            <a:ext cx="938626" cy="861499"/>
          </a:xfrm>
          <a:prstGeom prst="rect">
            <a:avLst/>
          </a:prstGeom>
        </p:spPr>
      </p:pic>
      <p:pic>
        <p:nvPicPr>
          <p:cNvPr id="25" name="Bilde 24">
            <a:extLst>
              <a:ext uri="{FF2B5EF4-FFF2-40B4-BE49-F238E27FC236}">
                <a16:creationId xmlns:a16="http://schemas.microsoft.com/office/drawing/2014/main" id="{89A00E0F-DF18-4064-BCFD-9A1E068C83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0627" y="10689451"/>
            <a:ext cx="938626" cy="861499"/>
          </a:xfrm>
          <a:prstGeom prst="rect">
            <a:avLst/>
          </a:prstGeom>
        </p:spPr>
      </p:pic>
      <p:pic>
        <p:nvPicPr>
          <p:cNvPr id="26" name="Bilde 25">
            <a:extLst>
              <a:ext uri="{FF2B5EF4-FFF2-40B4-BE49-F238E27FC236}">
                <a16:creationId xmlns:a16="http://schemas.microsoft.com/office/drawing/2014/main" id="{1C1C186F-0F89-4929-A759-01F8D239E9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0627" y="9768266"/>
            <a:ext cx="938626" cy="861499"/>
          </a:xfrm>
          <a:prstGeom prst="rect">
            <a:avLst/>
          </a:prstGeom>
        </p:spPr>
      </p:pic>
      <p:pic>
        <p:nvPicPr>
          <p:cNvPr id="27" name="Bilde 26">
            <a:extLst>
              <a:ext uri="{FF2B5EF4-FFF2-40B4-BE49-F238E27FC236}">
                <a16:creationId xmlns:a16="http://schemas.microsoft.com/office/drawing/2014/main" id="{00851ADD-867B-4438-95D8-DB0A0F74CF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0627" y="11604726"/>
            <a:ext cx="938626" cy="861499"/>
          </a:xfrm>
          <a:prstGeom prst="rect">
            <a:avLst/>
          </a:prstGeom>
        </p:spPr>
      </p:pic>
      <p:sp>
        <p:nvSpPr>
          <p:cNvPr id="28" name="Ellipse 27">
            <a:extLst>
              <a:ext uri="{FF2B5EF4-FFF2-40B4-BE49-F238E27FC236}">
                <a16:creationId xmlns:a16="http://schemas.microsoft.com/office/drawing/2014/main" id="{C5C580BB-5742-4FA0-BF11-23AD3D99A5D8}"/>
              </a:ext>
            </a:extLst>
          </p:cNvPr>
          <p:cNvSpPr/>
          <p:nvPr/>
        </p:nvSpPr>
        <p:spPr>
          <a:xfrm>
            <a:off x="3191759" y="10780075"/>
            <a:ext cx="494270" cy="532710"/>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nb-NO"/>
          </a:p>
        </p:txBody>
      </p:sp>
      <p:cxnSp>
        <p:nvCxnSpPr>
          <p:cNvPr id="29" name="Rett pilkobling 28">
            <a:extLst>
              <a:ext uri="{FF2B5EF4-FFF2-40B4-BE49-F238E27FC236}">
                <a16:creationId xmlns:a16="http://schemas.microsoft.com/office/drawing/2014/main" id="{5A933004-9532-4473-8624-DC1EF6B5BFD0}"/>
              </a:ext>
            </a:extLst>
          </p:cNvPr>
          <p:cNvCxnSpPr>
            <a:cxnSpLocks/>
            <a:endCxn id="28" idx="1"/>
          </p:cNvCxnSpPr>
          <p:nvPr/>
        </p:nvCxnSpPr>
        <p:spPr>
          <a:xfrm>
            <a:off x="2916364" y="9964196"/>
            <a:ext cx="347779" cy="8938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Rett pilkobling 29">
            <a:extLst>
              <a:ext uri="{FF2B5EF4-FFF2-40B4-BE49-F238E27FC236}">
                <a16:creationId xmlns:a16="http://schemas.microsoft.com/office/drawing/2014/main" id="{89A8DCD3-32CF-4F03-9D8D-A8F362D60504}"/>
              </a:ext>
            </a:extLst>
          </p:cNvPr>
          <p:cNvCxnSpPr>
            <a:cxnSpLocks/>
            <a:endCxn id="28" idx="3"/>
          </p:cNvCxnSpPr>
          <p:nvPr/>
        </p:nvCxnSpPr>
        <p:spPr>
          <a:xfrm flipV="1">
            <a:off x="2869459" y="11234771"/>
            <a:ext cx="394684" cy="80070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1" name="Bilde 30">
            <a:extLst>
              <a:ext uri="{FF2B5EF4-FFF2-40B4-BE49-F238E27FC236}">
                <a16:creationId xmlns:a16="http://schemas.microsoft.com/office/drawing/2014/main" id="{20CE25E2-D6D3-49F5-933E-CBB4E04AB3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89" y="9774176"/>
            <a:ext cx="795938" cy="702298"/>
          </a:xfrm>
          <a:prstGeom prst="rect">
            <a:avLst/>
          </a:prstGeom>
        </p:spPr>
      </p:pic>
      <p:pic>
        <p:nvPicPr>
          <p:cNvPr id="32" name="Bilde 31">
            <a:extLst>
              <a:ext uri="{FF2B5EF4-FFF2-40B4-BE49-F238E27FC236}">
                <a16:creationId xmlns:a16="http://schemas.microsoft.com/office/drawing/2014/main" id="{38B439C3-1B9E-4CD7-8CE9-7843A12175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89" y="10689451"/>
            <a:ext cx="795938" cy="702298"/>
          </a:xfrm>
          <a:prstGeom prst="rect">
            <a:avLst/>
          </a:prstGeom>
        </p:spPr>
      </p:pic>
      <p:pic>
        <p:nvPicPr>
          <p:cNvPr id="33" name="Bilde 32">
            <a:extLst>
              <a:ext uri="{FF2B5EF4-FFF2-40B4-BE49-F238E27FC236}">
                <a16:creationId xmlns:a16="http://schemas.microsoft.com/office/drawing/2014/main" id="{FEF6C9E1-997C-4156-B06A-DA18B93E47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89" y="11604726"/>
            <a:ext cx="795938" cy="702298"/>
          </a:xfrm>
          <a:prstGeom prst="rect">
            <a:avLst/>
          </a:prstGeom>
        </p:spPr>
      </p:pic>
      <p:cxnSp>
        <p:nvCxnSpPr>
          <p:cNvPr id="34" name="Rett pilkobling 33">
            <a:extLst>
              <a:ext uri="{FF2B5EF4-FFF2-40B4-BE49-F238E27FC236}">
                <a16:creationId xmlns:a16="http://schemas.microsoft.com/office/drawing/2014/main" id="{AE2A43E5-B1EB-4908-8C5C-C9DA18AA68EF}"/>
              </a:ext>
            </a:extLst>
          </p:cNvPr>
          <p:cNvCxnSpPr>
            <a:cxnSpLocks/>
            <a:endCxn id="26" idx="1"/>
          </p:cNvCxnSpPr>
          <p:nvPr/>
        </p:nvCxnSpPr>
        <p:spPr>
          <a:xfrm flipV="1">
            <a:off x="3676253" y="10199016"/>
            <a:ext cx="254374" cy="87648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Rett pilkobling 34">
            <a:extLst>
              <a:ext uri="{FF2B5EF4-FFF2-40B4-BE49-F238E27FC236}">
                <a16:creationId xmlns:a16="http://schemas.microsoft.com/office/drawing/2014/main" id="{B04A9F24-8014-4E24-99B1-9273F4D86585}"/>
              </a:ext>
            </a:extLst>
          </p:cNvPr>
          <p:cNvCxnSpPr>
            <a:cxnSpLocks/>
            <a:stCxn id="28" idx="6"/>
            <a:endCxn id="27" idx="1"/>
          </p:cNvCxnSpPr>
          <p:nvPr/>
        </p:nvCxnSpPr>
        <p:spPr>
          <a:xfrm>
            <a:off x="3686029" y="11046430"/>
            <a:ext cx="244598" cy="989046"/>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Rett pilkobling 35">
            <a:extLst>
              <a:ext uri="{FF2B5EF4-FFF2-40B4-BE49-F238E27FC236}">
                <a16:creationId xmlns:a16="http://schemas.microsoft.com/office/drawing/2014/main" id="{A5ED3B9A-D378-4373-90BE-81D0A1F609CC}"/>
              </a:ext>
            </a:extLst>
          </p:cNvPr>
          <p:cNvCxnSpPr>
            <a:cxnSpLocks/>
            <a:stCxn id="28" idx="6"/>
          </p:cNvCxnSpPr>
          <p:nvPr/>
        </p:nvCxnSpPr>
        <p:spPr>
          <a:xfrm flipV="1">
            <a:off x="3686029" y="11033737"/>
            <a:ext cx="344477" cy="126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Rett pilkobling 36">
            <a:extLst>
              <a:ext uri="{FF2B5EF4-FFF2-40B4-BE49-F238E27FC236}">
                <a16:creationId xmlns:a16="http://schemas.microsoft.com/office/drawing/2014/main" id="{E0E1B427-9F56-46E5-BEF9-CFA66D946549}"/>
              </a:ext>
            </a:extLst>
          </p:cNvPr>
          <p:cNvCxnSpPr>
            <a:cxnSpLocks/>
          </p:cNvCxnSpPr>
          <p:nvPr/>
        </p:nvCxnSpPr>
        <p:spPr>
          <a:xfrm flipV="1">
            <a:off x="3871283" y="6521159"/>
            <a:ext cx="254374" cy="87648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Rett pilkobling 37">
            <a:extLst>
              <a:ext uri="{FF2B5EF4-FFF2-40B4-BE49-F238E27FC236}">
                <a16:creationId xmlns:a16="http://schemas.microsoft.com/office/drawing/2014/main" id="{33B89BF9-5BCF-4F6E-B00E-CDE1080230E5}"/>
              </a:ext>
            </a:extLst>
          </p:cNvPr>
          <p:cNvCxnSpPr>
            <a:cxnSpLocks/>
          </p:cNvCxnSpPr>
          <p:nvPr/>
        </p:nvCxnSpPr>
        <p:spPr>
          <a:xfrm>
            <a:off x="3881059" y="7368573"/>
            <a:ext cx="244598" cy="989046"/>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Rett pilkobling 38">
            <a:extLst>
              <a:ext uri="{FF2B5EF4-FFF2-40B4-BE49-F238E27FC236}">
                <a16:creationId xmlns:a16="http://schemas.microsoft.com/office/drawing/2014/main" id="{EA109FBC-614E-4D15-8931-0AE4D7679C21}"/>
              </a:ext>
            </a:extLst>
          </p:cNvPr>
          <p:cNvCxnSpPr>
            <a:cxnSpLocks/>
          </p:cNvCxnSpPr>
          <p:nvPr/>
        </p:nvCxnSpPr>
        <p:spPr>
          <a:xfrm flipV="1">
            <a:off x="3881059" y="7355880"/>
            <a:ext cx="344477" cy="126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Rett pilkobling 39">
            <a:extLst>
              <a:ext uri="{FF2B5EF4-FFF2-40B4-BE49-F238E27FC236}">
                <a16:creationId xmlns:a16="http://schemas.microsoft.com/office/drawing/2014/main" id="{D08CE579-D034-4FCF-AF2C-CD75AF6794BE}"/>
              </a:ext>
            </a:extLst>
          </p:cNvPr>
          <p:cNvCxnSpPr>
            <a:cxnSpLocks/>
            <a:endCxn id="28" idx="2"/>
          </p:cNvCxnSpPr>
          <p:nvPr/>
        </p:nvCxnSpPr>
        <p:spPr>
          <a:xfrm>
            <a:off x="2837506" y="11043515"/>
            <a:ext cx="354253" cy="291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660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E7032983-8F3F-4666-A808-58E520E097BC}"/>
              </a:ext>
            </a:extLst>
          </p:cNvPr>
          <p:cNvSpPr>
            <a:spLocks noGrp="1"/>
          </p:cNvSpPr>
          <p:nvPr>
            <p:ph type="title"/>
          </p:nvPr>
        </p:nvSpPr>
        <p:spPr/>
        <p:txBody>
          <a:bodyPr>
            <a:normAutofit/>
          </a:bodyPr>
          <a:lstStyle/>
          <a:p>
            <a:r>
              <a:rPr lang="nb-NO" sz="5400" dirty="0"/>
              <a:t>Fremtidens samhandling bør bruke 3 forskjellige lagringsmodeller</a:t>
            </a:r>
          </a:p>
        </p:txBody>
      </p:sp>
      <p:sp>
        <p:nvSpPr>
          <p:cNvPr id="7" name="Plassholder for innhold 6">
            <a:extLst>
              <a:ext uri="{FF2B5EF4-FFF2-40B4-BE49-F238E27FC236}">
                <a16:creationId xmlns:a16="http://schemas.microsoft.com/office/drawing/2014/main" id="{8B2AF641-CE5B-480A-A9AC-64B35D5B22F6}"/>
              </a:ext>
            </a:extLst>
          </p:cNvPr>
          <p:cNvSpPr>
            <a:spLocks noGrp="1"/>
          </p:cNvSpPr>
          <p:nvPr>
            <p:ph idx="1"/>
          </p:nvPr>
        </p:nvSpPr>
        <p:spPr>
          <a:xfrm>
            <a:off x="5368752" y="2765741"/>
            <a:ext cx="17699082" cy="10247163"/>
          </a:xfrm>
        </p:spPr>
        <p:txBody>
          <a:bodyPr vert="horz" lIns="0" tIns="0" rIns="0" bIns="0" rtlCol="0">
            <a:normAutofit fontScale="92500"/>
          </a:bodyPr>
          <a:lstStyle/>
          <a:p>
            <a:r>
              <a:rPr lang="nb-NO" sz="4000" b="1" dirty="0"/>
              <a:t>Sentral lagring av masterdata </a:t>
            </a:r>
          </a:p>
          <a:p>
            <a:pPr lvl="1"/>
            <a:r>
              <a:rPr lang="nb-NO" sz="3600" dirty="0"/>
              <a:t>Stort behov for deling og for å ha én felles kilde som flere virksomheter skal bidra til</a:t>
            </a:r>
          </a:p>
          <a:p>
            <a:pPr lvl="1"/>
            <a:r>
              <a:rPr lang="nb-NO" sz="3600" dirty="0"/>
              <a:t>For eksempel resepter/legemiddelliste, kritisk info og (deler av) behandlingsplan</a:t>
            </a:r>
          </a:p>
          <a:p>
            <a:pPr lvl="1"/>
            <a:r>
              <a:rPr lang="nb-NO" sz="3600" dirty="0"/>
              <a:t>Krevende for systemer å bruke eksterne masterkilder (internasjonale standarder hjelper)</a:t>
            </a:r>
          </a:p>
          <a:p>
            <a:endParaRPr lang="nb-NO" sz="4000" dirty="0"/>
          </a:p>
          <a:p>
            <a:r>
              <a:rPr lang="nb-NO" sz="4000" b="1" dirty="0"/>
              <a:t>Sentral lagring av kopisett bør brukes når </a:t>
            </a:r>
          </a:p>
          <a:p>
            <a:pPr lvl="1"/>
            <a:r>
              <a:rPr lang="nb-NO" sz="3600" dirty="0"/>
              <a:t>… det er stort delingsbehov, der det er mange forskjellige aktører som sitter på informasjon og det er viktig å kunne søke, visualisere og analysere på tvers av data. </a:t>
            </a:r>
          </a:p>
          <a:p>
            <a:pPr lvl="1"/>
            <a:r>
              <a:rPr lang="nb-NO" sz="3600" dirty="0"/>
              <a:t>Etter hvert som systemlandskapet forenkles, kan man se for seg mindre bruk av nasjonale kopier. Men uten sentral lagring av kopisett vil vi ikke oppnå e-helsemålene på lenge.</a:t>
            </a:r>
          </a:p>
          <a:p>
            <a:pPr lvl="1"/>
            <a:r>
              <a:rPr lang="nb-NO" sz="3600" dirty="0"/>
              <a:t>Hvilke områder må være behovsbasert og er avhengig av f.eks. FKJ og RHF-utvikling</a:t>
            </a:r>
          </a:p>
          <a:p>
            <a:endParaRPr lang="nb-NO" sz="4000" dirty="0"/>
          </a:p>
          <a:p>
            <a:r>
              <a:rPr lang="nb-NO" sz="4000" b="1" dirty="0"/>
              <a:t>Distribuert, lokal lagring med nasjonal tilgjengeliggjøring </a:t>
            </a:r>
          </a:p>
          <a:p>
            <a:pPr lvl="1"/>
            <a:r>
              <a:rPr lang="nb-NO" sz="3600" dirty="0"/>
              <a:t>Bør brukes dersom behov for deling, søk og analyse på tvers er mindre, eller deling av data fra distribuert lagring er realistisk, eierskap til data er tett knyttet til én spesifikk virksomhet, eller det er få systemer og aktører involvert. </a:t>
            </a:r>
          </a:p>
          <a:p>
            <a:pPr lvl="1"/>
            <a:r>
              <a:rPr lang="nb-NO" sz="3600" dirty="0"/>
              <a:t>Dokumentdeling fra HSØ er utprøvning. Viser at slik deling er nyttig, men krevende.</a:t>
            </a:r>
          </a:p>
          <a:p>
            <a:pPr lvl="1"/>
            <a:r>
              <a:rPr lang="nb-NO" sz="3600" dirty="0"/>
              <a:t>På sikt vil flere nye teknologier gjøre denne typen deling enklere, men vil ta tid.</a:t>
            </a:r>
          </a:p>
          <a:p>
            <a:pPr lvl="1"/>
            <a:endParaRPr lang="nb-NO" sz="3600" dirty="0"/>
          </a:p>
        </p:txBody>
      </p:sp>
      <p:pic>
        <p:nvPicPr>
          <p:cNvPr id="8" name="Bilde 7">
            <a:extLst>
              <a:ext uri="{FF2B5EF4-FFF2-40B4-BE49-F238E27FC236}">
                <a16:creationId xmlns:a16="http://schemas.microsoft.com/office/drawing/2014/main" id="{46003C69-A8D7-413E-995F-89EF67CCC7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7895" y="3860317"/>
            <a:ext cx="795938" cy="702298"/>
          </a:xfrm>
          <a:prstGeom prst="rect">
            <a:avLst/>
          </a:prstGeom>
        </p:spPr>
      </p:pic>
      <p:pic>
        <p:nvPicPr>
          <p:cNvPr id="9" name="Bilde 8">
            <a:extLst>
              <a:ext uri="{FF2B5EF4-FFF2-40B4-BE49-F238E27FC236}">
                <a16:creationId xmlns:a16="http://schemas.microsoft.com/office/drawing/2014/main" id="{53B16548-E9DE-477E-8B7E-3128667F7F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5341" y="3250565"/>
            <a:ext cx="938626" cy="861499"/>
          </a:xfrm>
          <a:prstGeom prst="rect">
            <a:avLst/>
          </a:prstGeom>
        </p:spPr>
      </p:pic>
      <p:pic>
        <p:nvPicPr>
          <p:cNvPr id="10" name="Bilde 9">
            <a:extLst>
              <a:ext uri="{FF2B5EF4-FFF2-40B4-BE49-F238E27FC236}">
                <a16:creationId xmlns:a16="http://schemas.microsoft.com/office/drawing/2014/main" id="{2F9F2B93-ED70-45AD-8CBB-DA17B00BB6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75310" y="2765741"/>
            <a:ext cx="938626" cy="861499"/>
          </a:xfrm>
          <a:prstGeom prst="rect">
            <a:avLst/>
          </a:prstGeom>
        </p:spPr>
      </p:pic>
      <p:pic>
        <p:nvPicPr>
          <p:cNvPr id="11" name="Bilde 10">
            <a:extLst>
              <a:ext uri="{FF2B5EF4-FFF2-40B4-BE49-F238E27FC236}">
                <a16:creationId xmlns:a16="http://schemas.microsoft.com/office/drawing/2014/main" id="{935CAAB1-28FB-42E2-B0B8-42DC049A9B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17761" y="3250566"/>
            <a:ext cx="938626" cy="861499"/>
          </a:xfrm>
          <a:prstGeom prst="rect">
            <a:avLst/>
          </a:prstGeom>
        </p:spPr>
      </p:pic>
      <p:pic>
        <p:nvPicPr>
          <p:cNvPr id="12" name="Bilde 11">
            <a:extLst>
              <a:ext uri="{FF2B5EF4-FFF2-40B4-BE49-F238E27FC236}">
                <a16:creationId xmlns:a16="http://schemas.microsoft.com/office/drawing/2014/main" id="{6C07D810-792F-4B11-81C0-180BD6A3C1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17761" y="4249605"/>
            <a:ext cx="938626" cy="861499"/>
          </a:xfrm>
          <a:prstGeom prst="rect">
            <a:avLst/>
          </a:prstGeom>
        </p:spPr>
      </p:pic>
      <p:pic>
        <p:nvPicPr>
          <p:cNvPr id="13" name="Bilde 12">
            <a:extLst>
              <a:ext uri="{FF2B5EF4-FFF2-40B4-BE49-F238E27FC236}">
                <a16:creationId xmlns:a16="http://schemas.microsoft.com/office/drawing/2014/main" id="{C4D64F5F-402E-4646-983D-3844485B6C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5341" y="4249605"/>
            <a:ext cx="938626" cy="861499"/>
          </a:xfrm>
          <a:prstGeom prst="rect">
            <a:avLst/>
          </a:prstGeom>
        </p:spPr>
      </p:pic>
      <p:pic>
        <p:nvPicPr>
          <p:cNvPr id="14" name="Bilde 13">
            <a:extLst>
              <a:ext uri="{FF2B5EF4-FFF2-40B4-BE49-F238E27FC236}">
                <a16:creationId xmlns:a16="http://schemas.microsoft.com/office/drawing/2014/main" id="{908AD2C7-8F02-4BF4-9E1A-7B63C19504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7792" y="4795692"/>
            <a:ext cx="938626" cy="861499"/>
          </a:xfrm>
          <a:prstGeom prst="rect">
            <a:avLst/>
          </a:prstGeom>
        </p:spPr>
      </p:pic>
      <p:pic>
        <p:nvPicPr>
          <p:cNvPr id="15" name="Bilde 14">
            <a:extLst>
              <a:ext uri="{FF2B5EF4-FFF2-40B4-BE49-F238E27FC236}">
                <a16:creationId xmlns:a16="http://schemas.microsoft.com/office/drawing/2014/main" id="{3640CD0A-FBC3-4D78-B34D-67D871FB66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88060" y="7006158"/>
            <a:ext cx="795938" cy="702298"/>
          </a:xfrm>
          <a:prstGeom prst="rect">
            <a:avLst/>
          </a:prstGeom>
        </p:spPr>
      </p:pic>
      <p:pic>
        <p:nvPicPr>
          <p:cNvPr id="16" name="Bilde 15">
            <a:extLst>
              <a:ext uri="{FF2B5EF4-FFF2-40B4-BE49-F238E27FC236}">
                <a16:creationId xmlns:a16="http://schemas.microsoft.com/office/drawing/2014/main" id="{BD4875B7-924F-41F9-B013-F2D46114B7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0991" y="7026575"/>
            <a:ext cx="938626" cy="861499"/>
          </a:xfrm>
          <a:prstGeom prst="rect">
            <a:avLst/>
          </a:prstGeom>
        </p:spPr>
      </p:pic>
      <p:pic>
        <p:nvPicPr>
          <p:cNvPr id="17" name="Bilde 16">
            <a:extLst>
              <a:ext uri="{FF2B5EF4-FFF2-40B4-BE49-F238E27FC236}">
                <a16:creationId xmlns:a16="http://schemas.microsoft.com/office/drawing/2014/main" id="{5382E748-22C6-420F-89E5-77EFB61D76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0991" y="6105390"/>
            <a:ext cx="938626" cy="861499"/>
          </a:xfrm>
          <a:prstGeom prst="rect">
            <a:avLst/>
          </a:prstGeom>
        </p:spPr>
      </p:pic>
      <p:pic>
        <p:nvPicPr>
          <p:cNvPr id="18" name="Bilde 17">
            <a:extLst>
              <a:ext uri="{FF2B5EF4-FFF2-40B4-BE49-F238E27FC236}">
                <a16:creationId xmlns:a16="http://schemas.microsoft.com/office/drawing/2014/main" id="{466A0ED2-BBC6-4543-9DF2-53B932E5FF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20991" y="7941850"/>
            <a:ext cx="938626" cy="861499"/>
          </a:xfrm>
          <a:prstGeom prst="rect">
            <a:avLst/>
          </a:prstGeom>
        </p:spPr>
      </p:pic>
      <p:pic>
        <p:nvPicPr>
          <p:cNvPr id="19" name="Bilde 18">
            <a:extLst>
              <a:ext uri="{FF2B5EF4-FFF2-40B4-BE49-F238E27FC236}">
                <a16:creationId xmlns:a16="http://schemas.microsoft.com/office/drawing/2014/main" id="{36BD61B9-9046-42C7-B0A3-A38D97FF48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028" y="6971590"/>
            <a:ext cx="938626" cy="861499"/>
          </a:xfrm>
          <a:prstGeom prst="rect">
            <a:avLst/>
          </a:prstGeom>
        </p:spPr>
      </p:pic>
      <p:pic>
        <p:nvPicPr>
          <p:cNvPr id="20" name="Bilde 19">
            <a:extLst>
              <a:ext uri="{FF2B5EF4-FFF2-40B4-BE49-F238E27FC236}">
                <a16:creationId xmlns:a16="http://schemas.microsoft.com/office/drawing/2014/main" id="{CDE45270-0937-42EB-A795-C56DC693E0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89" y="7006158"/>
            <a:ext cx="795938" cy="702298"/>
          </a:xfrm>
          <a:prstGeom prst="rect">
            <a:avLst/>
          </a:prstGeom>
        </p:spPr>
      </p:pic>
      <p:sp>
        <p:nvSpPr>
          <p:cNvPr id="21" name="Pil: høyre 20">
            <a:extLst>
              <a:ext uri="{FF2B5EF4-FFF2-40B4-BE49-F238E27FC236}">
                <a16:creationId xmlns:a16="http://schemas.microsoft.com/office/drawing/2014/main" id="{AFC1CC2E-4380-44DA-9A02-61C27EC01229}"/>
              </a:ext>
            </a:extLst>
          </p:cNvPr>
          <p:cNvSpPr/>
          <p:nvPr/>
        </p:nvSpPr>
        <p:spPr>
          <a:xfrm>
            <a:off x="2628279" y="7147668"/>
            <a:ext cx="1016144" cy="450750"/>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r>
              <a:rPr lang="nb-NO" sz="1800" dirty="0"/>
              <a:t>Kopi</a:t>
            </a:r>
          </a:p>
        </p:txBody>
      </p:sp>
      <p:pic>
        <p:nvPicPr>
          <p:cNvPr id="22" name="Bilde 21">
            <a:extLst>
              <a:ext uri="{FF2B5EF4-FFF2-40B4-BE49-F238E27FC236}">
                <a16:creationId xmlns:a16="http://schemas.microsoft.com/office/drawing/2014/main" id="{4EF4FDDF-ED8A-4254-81AF-E9E420D617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028" y="10689451"/>
            <a:ext cx="938626" cy="861499"/>
          </a:xfrm>
          <a:prstGeom prst="rect">
            <a:avLst/>
          </a:prstGeom>
        </p:spPr>
      </p:pic>
      <p:pic>
        <p:nvPicPr>
          <p:cNvPr id="23" name="Bilde 22">
            <a:extLst>
              <a:ext uri="{FF2B5EF4-FFF2-40B4-BE49-F238E27FC236}">
                <a16:creationId xmlns:a16="http://schemas.microsoft.com/office/drawing/2014/main" id="{07E3782E-BEBF-4DE9-8CC4-A8E8BCF9E8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028" y="9768266"/>
            <a:ext cx="938626" cy="861499"/>
          </a:xfrm>
          <a:prstGeom prst="rect">
            <a:avLst/>
          </a:prstGeom>
        </p:spPr>
      </p:pic>
      <p:pic>
        <p:nvPicPr>
          <p:cNvPr id="24" name="Bilde 23">
            <a:extLst>
              <a:ext uri="{FF2B5EF4-FFF2-40B4-BE49-F238E27FC236}">
                <a16:creationId xmlns:a16="http://schemas.microsoft.com/office/drawing/2014/main" id="{91CDAD9C-5B42-435C-91A0-344FDA2228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6028" y="11604726"/>
            <a:ext cx="938626" cy="861499"/>
          </a:xfrm>
          <a:prstGeom prst="rect">
            <a:avLst/>
          </a:prstGeom>
        </p:spPr>
      </p:pic>
      <p:pic>
        <p:nvPicPr>
          <p:cNvPr id="25" name="Bilde 24">
            <a:extLst>
              <a:ext uri="{FF2B5EF4-FFF2-40B4-BE49-F238E27FC236}">
                <a16:creationId xmlns:a16="http://schemas.microsoft.com/office/drawing/2014/main" id="{89A00E0F-DF18-4064-BCFD-9A1E068C83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0627" y="10689451"/>
            <a:ext cx="938626" cy="861499"/>
          </a:xfrm>
          <a:prstGeom prst="rect">
            <a:avLst/>
          </a:prstGeom>
        </p:spPr>
      </p:pic>
      <p:pic>
        <p:nvPicPr>
          <p:cNvPr id="26" name="Bilde 25">
            <a:extLst>
              <a:ext uri="{FF2B5EF4-FFF2-40B4-BE49-F238E27FC236}">
                <a16:creationId xmlns:a16="http://schemas.microsoft.com/office/drawing/2014/main" id="{1C1C186F-0F89-4929-A759-01F8D239E9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0627" y="9768266"/>
            <a:ext cx="938626" cy="861499"/>
          </a:xfrm>
          <a:prstGeom prst="rect">
            <a:avLst/>
          </a:prstGeom>
        </p:spPr>
      </p:pic>
      <p:pic>
        <p:nvPicPr>
          <p:cNvPr id="27" name="Bilde 26">
            <a:extLst>
              <a:ext uri="{FF2B5EF4-FFF2-40B4-BE49-F238E27FC236}">
                <a16:creationId xmlns:a16="http://schemas.microsoft.com/office/drawing/2014/main" id="{00851ADD-867B-4438-95D8-DB0A0F74CF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0627" y="11604726"/>
            <a:ext cx="938626" cy="861499"/>
          </a:xfrm>
          <a:prstGeom prst="rect">
            <a:avLst/>
          </a:prstGeom>
        </p:spPr>
      </p:pic>
      <p:sp>
        <p:nvSpPr>
          <p:cNvPr id="28" name="Ellipse 27">
            <a:extLst>
              <a:ext uri="{FF2B5EF4-FFF2-40B4-BE49-F238E27FC236}">
                <a16:creationId xmlns:a16="http://schemas.microsoft.com/office/drawing/2014/main" id="{C5C580BB-5742-4FA0-BF11-23AD3D99A5D8}"/>
              </a:ext>
            </a:extLst>
          </p:cNvPr>
          <p:cNvSpPr/>
          <p:nvPr/>
        </p:nvSpPr>
        <p:spPr>
          <a:xfrm>
            <a:off x="3191759" y="10780075"/>
            <a:ext cx="494270" cy="532710"/>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nb-NO"/>
          </a:p>
        </p:txBody>
      </p:sp>
      <p:cxnSp>
        <p:nvCxnSpPr>
          <p:cNvPr id="29" name="Rett pilkobling 28">
            <a:extLst>
              <a:ext uri="{FF2B5EF4-FFF2-40B4-BE49-F238E27FC236}">
                <a16:creationId xmlns:a16="http://schemas.microsoft.com/office/drawing/2014/main" id="{5A933004-9532-4473-8624-DC1EF6B5BFD0}"/>
              </a:ext>
            </a:extLst>
          </p:cNvPr>
          <p:cNvCxnSpPr>
            <a:cxnSpLocks/>
            <a:endCxn id="28" idx="1"/>
          </p:cNvCxnSpPr>
          <p:nvPr/>
        </p:nvCxnSpPr>
        <p:spPr>
          <a:xfrm>
            <a:off x="2916364" y="9964196"/>
            <a:ext cx="347779" cy="8938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Rett pilkobling 29">
            <a:extLst>
              <a:ext uri="{FF2B5EF4-FFF2-40B4-BE49-F238E27FC236}">
                <a16:creationId xmlns:a16="http://schemas.microsoft.com/office/drawing/2014/main" id="{89A8DCD3-32CF-4F03-9D8D-A8F362D60504}"/>
              </a:ext>
            </a:extLst>
          </p:cNvPr>
          <p:cNvCxnSpPr>
            <a:cxnSpLocks/>
            <a:endCxn id="28" idx="3"/>
          </p:cNvCxnSpPr>
          <p:nvPr/>
        </p:nvCxnSpPr>
        <p:spPr>
          <a:xfrm flipV="1">
            <a:off x="2869459" y="11234771"/>
            <a:ext cx="394684" cy="80070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1" name="Bilde 30">
            <a:extLst>
              <a:ext uri="{FF2B5EF4-FFF2-40B4-BE49-F238E27FC236}">
                <a16:creationId xmlns:a16="http://schemas.microsoft.com/office/drawing/2014/main" id="{20CE25E2-D6D3-49F5-933E-CBB4E04AB3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89" y="9774176"/>
            <a:ext cx="795938" cy="702298"/>
          </a:xfrm>
          <a:prstGeom prst="rect">
            <a:avLst/>
          </a:prstGeom>
        </p:spPr>
      </p:pic>
      <p:pic>
        <p:nvPicPr>
          <p:cNvPr id="32" name="Bilde 31">
            <a:extLst>
              <a:ext uri="{FF2B5EF4-FFF2-40B4-BE49-F238E27FC236}">
                <a16:creationId xmlns:a16="http://schemas.microsoft.com/office/drawing/2014/main" id="{38B439C3-1B9E-4CD7-8CE9-7843A12175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89" y="10689451"/>
            <a:ext cx="795938" cy="702298"/>
          </a:xfrm>
          <a:prstGeom prst="rect">
            <a:avLst/>
          </a:prstGeom>
        </p:spPr>
      </p:pic>
      <p:pic>
        <p:nvPicPr>
          <p:cNvPr id="33" name="Bilde 32">
            <a:extLst>
              <a:ext uri="{FF2B5EF4-FFF2-40B4-BE49-F238E27FC236}">
                <a16:creationId xmlns:a16="http://schemas.microsoft.com/office/drawing/2014/main" id="{FEF6C9E1-997C-4156-B06A-DA18B93E47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1789" y="11604726"/>
            <a:ext cx="795938" cy="702298"/>
          </a:xfrm>
          <a:prstGeom prst="rect">
            <a:avLst/>
          </a:prstGeom>
        </p:spPr>
      </p:pic>
      <p:cxnSp>
        <p:nvCxnSpPr>
          <p:cNvPr id="34" name="Rett pilkobling 33">
            <a:extLst>
              <a:ext uri="{FF2B5EF4-FFF2-40B4-BE49-F238E27FC236}">
                <a16:creationId xmlns:a16="http://schemas.microsoft.com/office/drawing/2014/main" id="{AE2A43E5-B1EB-4908-8C5C-C9DA18AA68EF}"/>
              </a:ext>
            </a:extLst>
          </p:cNvPr>
          <p:cNvCxnSpPr>
            <a:cxnSpLocks/>
            <a:endCxn id="26" idx="1"/>
          </p:cNvCxnSpPr>
          <p:nvPr/>
        </p:nvCxnSpPr>
        <p:spPr>
          <a:xfrm flipV="1">
            <a:off x="3676253" y="10199016"/>
            <a:ext cx="254374" cy="87648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Rett pilkobling 34">
            <a:extLst>
              <a:ext uri="{FF2B5EF4-FFF2-40B4-BE49-F238E27FC236}">
                <a16:creationId xmlns:a16="http://schemas.microsoft.com/office/drawing/2014/main" id="{B04A9F24-8014-4E24-99B1-9273F4D86585}"/>
              </a:ext>
            </a:extLst>
          </p:cNvPr>
          <p:cNvCxnSpPr>
            <a:cxnSpLocks/>
            <a:stCxn id="28" idx="6"/>
            <a:endCxn id="27" idx="1"/>
          </p:cNvCxnSpPr>
          <p:nvPr/>
        </p:nvCxnSpPr>
        <p:spPr>
          <a:xfrm>
            <a:off x="3686029" y="11046430"/>
            <a:ext cx="244598" cy="989046"/>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Rett pilkobling 35">
            <a:extLst>
              <a:ext uri="{FF2B5EF4-FFF2-40B4-BE49-F238E27FC236}">
                <a16:creationId xmlns:a16="http://schemas.microsoft.com/office/drawing/2014/main" id="{A5ED3B9A-D378-4373-90BE-81D0A1F609CC}"/>
              </a:ext>
            </a:extLst>
          </p:cNvPr>
          <p:cNvCxnSpPr>
            <a:cxnSpLocks/>
            <a:stCxn id="28" idx="6"/>
          </p:cNvCxnSpPr>
          <p:nvPr/>
        </p:nvCxnSpPr>
        <p:spPr>
          <a:xfrm flipV="1">
            <a:off x="3686029" y="11033737"/>
            <a:ext cx="344477" cy="126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Rett pilkobling 36">
            <a:extLst>
              <a:ext uri="{FF2B5EF4-FFF2-40B4-BE49-F238E27FC236}">
                <a16:creationId xmlns:a16="http://schemas.microsoft.com/office/drawing/2014/main" id="{E0E1B427-9F56-46E5-BEF9-CFA66D946549}"/>
              </a:ext>
            </a:extLst>
          </p:cNvPr>
          <p:cNvCxnSpPr>
            <a:cxnSpLocks/>
          </p:cNvCxnSpPr>
          <p:nvPr/>
        </p:nvCxnSpPr>
        <p:spPr>
          <a:xfrm flipV="1">
            <a:off x="3871283" y="6521159"/>
            <a:ext cx="254374" cy="87648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Rett pilkobling 37">
            <a:extLst>
              <a:ext uri="{FF2B5EF4-FFF2-40B4-BE49-F238E27FC236}">
                <a16:creationId xmlns:a16="http://schemas.microsoft.com/office/drawing/2014/main" id="{33B89BF9-5BCF-4F6E-B00E-CDE1080230E5}"/>
              </a:ext>
            </a:extLst>
          </p:cNvPr>
          <p:cNvCxnSpPr>
            <a:cxnSpLocks/>
          </p:cNvCxnSpPr>
          <p:nvPr/>
        </p:nvCxnSpPr>
        <p:spPr>
          <a:xfrm>
            <a:off x="3881059" y="7368573"/>
            <a:ext cx="244598" cy="989046"/>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Rett pilkobling 38">
            <a:extLst>
              <a:ext uri="{FF2B5EF4-FFF2-40B4-BE49-F238E27FC236}">
                <a16:creationId xmlns:a16="http://schemas.microsoft.com/office/drawing/2014/main" id="{EA109FBC-614E-4D15-8931-0AE4D7679C21}"/>
              </a:ext>
            </a:extLst>
          </p:cNvPr>
          <p:cNvCxnSpPr>
            <a:cxnSpLocks/>
          </p:cNvCxnSpPr>
          <p:nvPr/>
        </p:nvCxnSpPr>
        <p:spPr>
          <a:xfrm flipV="1">
            <a:off x="3881059" y="7355880"/>
            <a:ext cx="344477" cy="1269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Rett pilkobling 39">
            <a:extLst>
              <a:ext uri="{FF2B5EF4-FFF2-40B4-BE49-F238E27FC236}">
                <a16:creationId xmlns:a16="http://schemas.microsoft.com/office/drawing/2014/main" id="{D08CE579-D034-4FCF-AF2C-CD75AF6794BE}"/>
              </a:ext>
            </a:extLst>
          </p:cNvPr>
          <p:cNvCxnSpPr>
            <a:cxnSpLocks/>
            <a:endCxn id="28" idx="2"/>
          </p:cNvCxnSpPr>
          <p:nvPr/>
        </p:nvCxnSpPr>
        <p:spPr>
          <a:xfrm>
            <a:off x="2837506" y="11043515"/>
            <a:ext cx="354253" cy="2915"/>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504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a:extLst>
              <a:ext uri="{FF2B5EF4-FFF2-40B4-BE49-F238E27FC236}">
                <a16:creationId xmlns:a16="http://schemas.microsoft.com/office/drawing/2014/main" id="{150641AA-97A6-44C9-876A-5BAE42CCCBCA}"/>
              </a:ext>
            </a:extLst>
          </p:cNvPr>
          <p:cNvSpPr>
            <a:spLocks noGrp="1"/>
          </p:cNvSpPr>
          <p:nvPr>
            <p:ph type="title"/>
          </p:nvPr>
        </p:nvSpPr>
        <p:spPr/>
        <p:txBody>
          <a:bodyPr/>
          <a:lstStyle/>
          <a:p>
            <a:r>
              <a:rPr lang="nb-NO" dirty="0"/>
              <a:t>Tentativ vurdering / løypemelding</a:t>
            </a:r>
          </a:p>
        </p:txBody>
      </p:sp>
      <p:sp>
        <p:nvSpPr>
          <p:cNvPr id="7" name="Plassholder for innhold 6">
            <a:extLst>
              <a:ext uri="{FF2B5EF4-FFF2-40B4-BE49-F238E27FC236}">
                <a16:creationId xmlns:a16="http://schemas.microsoft.com/office/drawing/2014/main" id="{63FB359E-4AEF-41BB-9383-B04E686DDEB5}"/>
              </a:ext>
            </a:extLst>
          </p:cNvPr>
          <p:cNvSpPr>
            <a:spLocks noGrp="1"/>
          </p:cNvSpPr>
          <p:nvPr>
            <p:ph idx="1"/>
          </p:nvPr>
        </p:nvSpPr>
        <p:spPr>
          <a:xfrm>
            <a:off x="1440179" y="2279275"/>
            <a:ext cx="21566696" cy="10733630"/>
          </a:xfrm>
        </p:spPr>
        <p:txBody>
          <a:bodyPr>
            <a:normAutofit fontScale="92500" lnSpcReduction="10000"/>
          </a:bodyPr>
          <a:lstStyle/>
          <a:p>
            <a:pPr>
              <a:lnSpc>
                <a:spcPct val="110000"/>
              </a:lnSpc>
              <a:spcAft>
                <a:spcPts val="800"/>
              </a:spcAft>
              <a:tabLst>
                <a:tab pos="226695" algn="l"/>
              </a:tabLst>
            </a:pPr>
            <a:r>
              <a:rPr lang="nb-NO" sz="4000" b="1" dirty="0">
                <a:effectLst/>
                <a:latin typeface="Arial" panose="020B0604020202020204" pitchFamily="34" charset="0"/>
                <a:ea typeface="Arial" panose="020B0604020202020204" pitchFamily="34" charset="0"/>
                <a:cs typeface="Arial" panose="020B0604020202020204" pitchFamily="34" charset="0"/>
              </a:rPr>
              <a:t>Sentral lagring av masterdata bør brukes der</a:t>
            </a:r>
            <a:r>
              <a:rPr lang="nb-NO" sz="4000" dirty="0">
                <a:effectLst/>
                <a:latin typeface="Arial" panose="020B0604020202020204" pitchFamily="34" charset="0"/>
                <a:ea typeface="Arial" panose="020B0604020202020204" pitchFamily="34" charset="0"/>
                <a:cs typeface="Arial" panose="020B0604020202020204" pitchFamily="34" charset="0"/>
              </a:rPr>
              <a:t> det er et stort samhandlingsbehov og et stort behov for å ha én felles kilde som flere virksomheter skal bidra til. Eksempler er felles deler av behandlingsplaner, legemiddelliste og kritisk info. Det kan eksistere kopier lagret i lokale fagsystemer, men hver virksomhet må ta ansvar for å holde den sentrale masteren oppdatert ved endringer. De lokale kopiene bør være dataminimert, men kan også </a:t>
            </a:r>
            <a:r>
              <a:rPr lang="nb-NO" sz="4000" dirty="0" err="1">
                <a:effectLst/>
                <a:latin typeface="Arial" panose="020B0604020202020204" pitchFamily="34" charset="0"/>
                <a:ea typeface="Arial" panose="020B0604020202020204" pitchFamily="34" charset="0"/>
                <a:cs typeface="Arial" panose="020B0604020202020204" pitchFamily="34" charset="0"/>
              </a:rPr>
              <a:t>verdiøkes</a:t>
            </a:r>
            <a:r>
              <a:rPr lang="nb-NO" sz="4000" dirty="0">
                <a:effectLst/>
                <a:latin typeface="Arial" panose="020B0604020202020204" pitchFamily="34" charset="0"/>
                <a:ea typeface="Arial" panose="020B0604020202020204" pitchFamily="34" charset="0"/>
                <a:cs typeface="Arial" panose="020B0604020202020204" pitchFamily="34" charset="0"/>
              </a:rPr>
              <a:t> med lokale data som kun er relevant lokalt. Lokale kopier </a:t>
            </a:r>
            <a:r>
              <a:rPr lang="nb-NO" sz="4000">
                <a:effectLst/>
                <a:latin typeface="Arial" panose="020B0604020202020204" pitchFamily="34" charset="0"/>
                <a:ea typeface="Arial" panose="020B0604020202020204" pitchFamily="34" charset="0"/>
                <a:cs typeface="Arial" panose="020B0604020202020204" pitchFamily="34" charset="0"/>
              </a:rPr>
              <a:t>bør unngås om mulig. </a:t>
            </a:r>
            <a:endParaRPr lang="nb-NO" sz="4000" dirty="0">
              <a:effectLst/>
              <a:latin typeface="Arial" panose="020B0604020202020204" pitchFamily="34" charset="0"/>
              <a:ea typeface="Arial" panose="020B0604020202020204" pitchFamily="34" charset="0"/>
              <a:cs typeface="Arial" panose="020B0604020202020204" pitchFamily="34" charset="0"/>
            </a:endParaRPr>
          </a:p>
          <a:p>
            <a:pPr>
              <a:lnSpc>
                <a:spcPct val="110000"/>
              </a:lnSpc>
              <a:spcAft>
                <a:spcPts val="800"/>
              </a:spcAft>
              <a:tabLst>
                <a:tab pos="226695" algn="l"/>
              </a:tabLst>
            </a:pPr>
            <a:r>
              <a:rPr lang="nb-NO" sz="4000" b="1" dirty="0">
                <a:effectLst/>
                <a:latin typeface="Arial" panose="020B0604020202020204" pitchFamily="34" charset="0"/>
                <a:ea typeface="Arial" panose="020B0604020202020204" pitchFamily="34" charset="0"/>
                <a:cs typeface="Arial" panose="020B0604020202020204" pitchFamily="34" charset="0"/>
              </a:rPr>
              <a:t>Sentral lagring av kopisett</a:t>
            </a:r>
            <a:r>
              <a:rPr lang="nb-NO" sz="4000" dirty="0">
                <a:effectLst/>
                <a:latin typeface="Arial" panose="020B0604020202020204" pitchFamily="34" charset="0"/>
                <a:ea typeface="Arial" panose="020B0604020202020204" pitchFamily="34" charset="0"/>
                <a:cs typeface="Arial" panose="020B0604020202020204" pitchFamily="34" charset="0"/>
              </a:rPr>
              <a:t> bør ellers brukes der det er et stort delingsbehov, er mange forskjellige aktører som sitter på informasjon og det er viktig å kunne søke, visualisere og analysere på tvers av data. Et eksempel er prøvesvar. Dersom antall systemer som lagrer data og aktører med dataansvar reduseres på sikt, kan distribuert lagring med nasjonal tilgjengeliggjøring likevel være et alternativ til tross for stort delingsbehov. I dag er system- og aktørlandskapet spesielt i primærhelsetjenesten komplisert og gjør deling vanskelig. </a:t>
            </a:r>
          </a:p>
          <a:p>
            <a:pPr>
              <a:lnSpc>
                <a:spcPct val="110000"/>
              </a:lnSpc>
              <a:spcAft>
                <a:spcPts val="800"/>
              </a:spcAft>
              <a:tabLst>
                <a:tab pos="226695" algn="l"/>
              </a:tabLst>
            </a:pPr>
            <a:r>
              <a:rPr lang="nb-NO" sz="4000" b="1" dirty="0">
                <a:effectLst/>
                <a:latin typeface="Arial" panose="020B0604020202020204" pitchFamily="34" charset="0"/>
                <a:ea typeface="Arial" panose="020B0604020202020204" pitchFamily="34" charset="0"/>
                <a:cs typeface="Arial" panose="020B0604020202020204" pitchFamily="34" charset="0"/>
              </a:rPr>
              <a:t>Distribuert, lokal lagring med nasjonal tilgjengeliggjøring bør brukes</a:t>
            </a:r>
            <a:r>
              <a:rPr lang="nb-NO" sz="4000" dirty="0">
                <a:effectLst/>
                <a:latin typeface="Arial" panose="020B0604020202020204" pitchFamily="34" charset="0"/>
                <a:ea typeface="Arial" panose="020B0604020202020204" pitchFamily="34" charset="0"/>
                <a:cs typeface="Arial" panose="020B0604020202020204" pitchFamily="34" charset="0"/>
              </a:rPr>
              <a:t> dersom behov for deling, søk og analyse på tvers er mindre, eller deling av data fra distribuert lagring er enkelt, eierskap til data er tett knyttet til én spesifikk virksomhet, eller det er få systemer og aktører involvert. Data som lagres lokalt må være tilgjengelig for innbygger og andre helsepersonell gjennom den sentrale tilgjengeliggjøringen. Særlige personvernhensyn kan også være et sterkt argument for distribuert lagring. </a:t>
            </a:r>
          </a:p>
        </p:txBody>
      </p:sp>
      <p:sp>
        <p:nvSpPr>
          <p:cNvPr id="3" name="Plassholder for lysbildenummer 2">
            <a:extLst>
              <a:ext uri="{FF2B5EF4-FFF2-40B4-BE49-F238E27FC236}">
                <a16:creationId xmlns:a16="http://schemas.microsoft.com/office/drawing/2014/main" id="{9424CF65-8785-47D1-8F10-53E93310BEE9}"/>
              </a:ext>
            </a:extLst>
          </p:cNvPr>
          <p:cNvSpPr>
            <a:spLocks noGrp="1"/>
          </p:cNvSpPr>
          <p:nvPr>
            <p:ph type="sldNum" sz="quarter" idx="16"/>
          </p:nvPr>
        </p:nvSpPr>
        <p:spPr/>
        <p:txBody>
          <a:bodyPr/>
          <a:lstStyle/>
          <a:p>
            <a:r>
              <a:rPr lang="nb-NO"/>
              <a:t> Side </a:t>
            </a:r>
            <a:fld id="{5751DFAA-887F-4071-8EAD-E8CA316FCF06}" type="slidenum">
              <a:rPr lang="nb-NO" smtClean="0"/>
              <a:pPr/>
              <a:t>5</a:t>
            </a:fld>
            <a:endParaRPr lang="nb-NO" dirty="0"/>
          </a:p>
        </p:txBody>
      </p:sp>
    </p:spTree>
    <p:extLst>
      <p:ext uri="{BB962C8B-B14F-4D97-AF65-F5344CB8AC3E}">
        <p14:creationId xmlns:p14="http://schemas.microsoft.com/office/powerpoint/2010/main" val="3532280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D50EB1F-36FC-48EE-BA2D-D14E15E0E757}"/>
              </a:ext>
            </a:extLst>
          </p:cNvPr>
          <p:cNvSpPr>
            <a:spLocks noGrp="1"/>
          </p:cNvSpPr>
          <p:nvPr>
            <p:ph type="title"/>
          </p:nvPr>
        </p:nvSpPr>
        <p:spPr/>
        <p:txBody>
          <a:bodyPr/>
          <a:lstStyle/>
          <a:p>
            <a:r>
              <a:rPr lang="nb-NO" dirty="0"/>
              <a:t>Diskusjon rundt sentral lagring</a:t>
            </a:r>
          </a:p>
        </p:txBody>
      </p:sp>
      <p:sp>
        <p:nvSpPr>
          <p:cNvPr id="3" name="Plassholder for innhold 2">
            <a:extLst>
              <a:ext uri="{FF2B5EF4-FFF2-40B4-BE49-F238E27FC236}">
                <a16:creationId xmlns:a16="http://schemas.microsoft.com/office/drawing/2014/main" id="{26B5D433-D3DF-4310-9C94-FA01E51B3977}"/>
              </a:ext>
            </a:extLst>
          </p:cNvPr>
          <p:cNvSpPr>
            <a:spLocks noGrp="1"/>
          </p:cNvSpPr>
          <p:nvPr>
            <p:ph idx="1"/>
          </p:nvPr>
        </p:nvSpPr>
        <p:spPr>
          <a:xfrm>
            <a:off x="1440178" y="2626822"/>
            <a:ext cx="22151341" cy="10174778"/>
          </a:xfrm>
        </p:spPr>
        <p:txBody>
          <a:bodyPr>
            <a:normAutofit fontScale="77500" lnSpcReduction="20000"/>
          </a:bodyPr>
          <a:lstStyle/>
          <a:p>
            <a:r>
              <a:rPr lang="nb-NO" dirty="0"/>
              <a:t>Av og til er lokal tilgjengeliggjøring vanskelig, dyrt, har lav sikkerhet (for eksempel for små virksomheter med begrensede ressurser) </a:t>
            </a:r>
            <a:r>
              <a:rPr lang="nb-NO" dirty="0">
                <a:sym typeface="Wingdings" panose="05000000000000000000" pitchFamily="2" charset="2"/>
              </a:rPr>
              <a:t> Da kan sentralisering være bedre</a:t>
            </a:r>
          </a:p>
          <a:p>
            <a:r>
              <a:rPr lang="nb-NO" dirty="0">
                <a:sym typeface="Wingdings" panose="05000000000000000000" pitchFamily="2" charset="2"/>
              </a:rPr>
              <a:t>Avansert analyse og sammenstilling av distribuerte data er vanskelig og har typisk lavere ytelse, inkludert maskinlæring (selv om det skjer ting på dette feltet også)</a:t>
            </a:r>
          </a:p>
          <a:p>
            <a:r>
              <a:rPr lang="nb-NO" dirty="0">
                <a:sym typeface="Wingdings" panose="05000000000000000000" pitchFamily="2" charset="2"/>
              </a:rPr>
              <a:t>Fragmentert dataansvar gjør deling mer komplisert</a:t>
            </a:r>
          </a:p>
          <a:p>
            <a:r>
              <a:rPr lang="nb-NO" dirty="0"/>
              <a:t>Noen ganger er det viktig å ha én kilde å jobbe mot og det er viktig å vite at alle har oppdatert informasjon (for eksempel kritisk info)</a:t>
            </a:r>
          </a:p>
          <a:p>
            <a:r>
              <a:rPr lang="nb-NO" dirty="0"/>
              <a:t>For noen data er samhandlingsbehovet, både lese og endre, på tvers av aktører veldig stort og blir gjort vanskelig av distribuerte data</a:t>
            </a:r>
          </a:p>
          <a:p>
            <a:r>
              <a:rPr lang="nb-NO" dirty="0"/>
              <a:t>Sentraliserte løsninger kan være godt for innovasjon i visse tilfeller. Dette ble vist i koronaepidemien der raske endringer kunne gjøres på </a:t>
            </a:r>
            <a:r>
              <a:rPr lang="nb-NO" dirty="0" err="1"/>
              <a:t>Helsenorge</a:t>
            </a:r>
            <a:r>
              <a:rPr lang="nb-NO" dirty="0"/>
              <a:t>, MSIS, SYSVAK og Kjernejournal (men innovasjon kan også brukes som argument andre veien)</a:t>
            </a:r>
          </a:p>
          <a:p>
            <a:r>
              <a:rPr lang="nb-NO" dirty="0"/>
              <a:t>Standardisering kan være enklere med sentrale løsninger (oppdatering færre steder), men er kanskje enda viktigere for distribuerte systemer (og standardisering må gjøres på </a:t>
            </a:r>
            <a:r>
              <a:rPr lang="nb-NO"/>
              <a:t>en annen måte da)</a:t>
            </a:r>
            <a:endParaRPr lang="nb-NO" dirty="0"/>
          </a:p>
          <a:p>
            <a:r>
              <a:rPr lang="nb-NO" dirty="0"/>
              <a:t>Ny teknologi gjør det enklere å ha sentral lagring men likevel ha lokal brukerflate (selv om markedet er umodent på dette området)</a:t>
            </a:r>
          </a:p>
          <a:p>
            <a:r>
              <a:rPr lang="nb-NO" dirty="0"/>
              <a:t>Definisjon av datamodell i et sentralt lager vil ofte blir formet etter nasjonale behov. Leverandører som vil skalere globalt kan ha problem med dette. </a:t>
            </a:r>
          </a:p>
          <a:p>
            <a:r>
              <a:rPr lang="nb-NO" dirty="0"/>
              <a:t>Samling av data regionalt gir enklere oppfølging av pasienter lokalt – men ikke gitt at dette skalerer til nasjonalt plan. Enklere beslutningsstøtte, bedre planer på tvers etc. </a:t>
            </a:r>
          </a:p>
          <a:p>
            <a:r>
              <a:rPr lang="nb-NO" dirty="0"/>
              <a:t>Lovverket setter noen rammer som også påvirker fleksibilitet i bruk av sentral lagring, formål </a:t>
            </a:r>
            <a:r>
              <a:rPr lang="nb-NO" dirty="0" err="1"/>
              <a:t>etc</a:t>
            </a:r>
            <a:endParaRPr lang="nb-NO" dirty="0"/>
          </a:p>
          <a:p>
            <a:r>
              <a:rPr lang="nb-NO" dirty="0"/>
              <a:t>Sentralisert funksjonalitet kan også implisere standardisert arbeidsflyt blant aktører (kan det unngås?)</a:t>
            </a:r>
          </a:p>
        </p:txBody>
      </p:sp>
      <p:sp>
        <p:nvSpPr>
          <p:cNvPr id="4" name="Plassholder for lysbildenummer 3">
            <a:extLst>
              <a:ext uri="{FF2B5EF4-FFF2-40B4-BE49-F238E27FC236}">
                <a16:creationId xmlns:a16="http://schemas.microsoft.com/office/drawing/2014/main" id="{99A14995-DF64-47FC-A96C-E428FF7E442D}"/>
              </a:ext>
            </a:extLst>
          </p:cNvPr>
          <p:cNvSpPr>
            <a:spLocks noGrp="1"/>
          </p:cNvSpPr>
          <p:nvPr>
            <p:ph type="sldNum" sz="quarter" idx="16"/>
          </p:nvPr>
        </p:nvSpPr>
        <p:spPr/>
        <p:txBody>
          <a:bodyPr/>
          <a:lstStyle/>
          <a:p>
            <a:r>
              <a:rPr lang="nb-NO"/>
              <a:t> Side </a:t>
            </a:r>
            <a:fld id="{5751DFAA-887F-4071-8EAD-E8CA316FCF06}" type="slidenum">
              <a:rPr lang="nb-NO" smtClean="0"/>
              <a:pPr/>
              <a:t>6</a:t>
            </a:fld>
            <a:endParaRPr lang="nb-NO" dirty="0"/>
          </a:p>
        </p:txBody>
      </p:sp>
    </p:spTree>
    <p:extLst>
      <p:ext uri="{BB962C8B-B14F-4D97-AF65-F5344CB8AC3E}">
        <p14:creationId xmlns:p14="http://schemas.microsoft.com/office/powerpoint/2010/main" val="3196771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53DF0B-36C6-429F-9FA1-B3F2F87D4B29}"/>
              </a:ext>
            </a:extLst>
          </p:cNvPr>
          <p:cNvSpPr>
            <a:spLocks noGrp="1"/>
          </p:cNvSpPr>
          <p:nvPr>
            <p:ph type="title"/>
          </p:nvPr>
        </p:nvSpPr>
        <p:spPr/>
        <p:txBody>
          <a:bodyPr/>
          <a:lstStyle/>
          <a:p>
            <a:r>
              <a:rPr lang="nb-NO" dirty="0"/>
              <a:t>Diskusjon rundt lokal lagring</a:t>
            </a:r>
          </a:p>
        </p:txBody>
      </p:sp>
      <p:sp>
        <p:nvSpPr>
          <p:cNvPr id="3" name="Plassholder for innhold 2">
            <a:extLst>
              <a:ext uri="{FF2B5EF4-FFF2-40B4-BE49-F238E27FC236}">
                <a16:creationId xmlns:a16="http://schemas.microsoft.com/office/drawing/2014/main" id="{21D5276A-7B83-4276-86ED-32EC2E6C43BA}"/>
              </a:ext>
            </a:extLst>
          </p:cNvPr>
          <p:cNvSpPr>
            <a:spLocks noGrp="1"/>
          </p:cNvSpPr>
          <p:nvPr>
            <p:ph idx="1"/>
          </p:nvPr>
        </p:nvSpPr>
        <p:spPr>
          <a:xfrm>
            <a:off x="1440179" y="2510450"/>
            <a:ext cx="21566696" cy="10596012"/>
          </a:xfrm>
        </p:spPr>
        <p:txBody>
          <a:bodyPr>
            <a:normAutofit fontScale="92500" lnSpcReduction="20000"/>
          </a:bodyPr>
          <a:lstStyle/>
          <a:p>
            <a:r>
              <a:rPr lang="nb-NO" dirty="0"/>
              <a:t>Noen data er dynamiske, oppdateres ofte og lagringen bør være nær kilden (F.eks. </a:t>
            </a:r>
            <a:r>
              <a:rPr lang="nb-NO" dirty="0" err="1"/>
              <a:t>IoT</a:t>
            </a:r>
            <a:r>
              <a:rPr lang="nb-NO" dirty="0"/>
              <a:t>, GPS-data om ambulanser </a:t>
            </a:r>
            <a:r>
              <a:rPr lang="nb-NO" dirty="0" err="1"/>
              <a:t>o.l</a:t>
            </a:r>
            <a:r>
              <a:rPr lang="nb-NO" dirty="0"/>
              <a:t>, dørsensorer, medisinteknisk utstyr, kurvedata)</a:t>
            </a:r>
          </a:p>
          <a:p>
            <a:r>
              <a:rPr lang="nb-NO" dirty="0"/>
              <a:t>Noen data er enkle å tilgjengeliggjøre selv om de er lagret lokalt (tilgjengeliggjøringen kan fremdeles være felles og sentral selv om data er lokale)</a:t>
            </a:r>
          </a:p>
          <a:p>
            <a:r>
              <a:rPr lang="nb-NO" dirty="0"/>
              <a:t>Noen data ikke relevante utenfor virksomheten (men husk innsyn for innbygger)</a:t>
            </a:r>
          </a:p>
          <a:p>
            <a:r>
              <a:rPr lang="nb-NO" dirty="0"/>
              <a:t>Noen data er sterkt knyttet til fagsystemer og er vanskelig/dyre å løsrive. Det er ofte vanskeligere å lage/</a:t>
            </a:r>
            <a:r>
              <a:rPr lang="nb-NO" dirty="0" err="1"/>
              <a:t>feilsøke</a:t>
            </a:r>
            <a:r>
              <a:rPr lang="nb-NO" dirty="0"/>
              <a:t> fagsystemer som baserer seg på ekstern lagring. Vanskelig å fristille det tekniske lagringslaget fra de andre lagene. </a:t>
            </a:r>
          </a:p>
          <a:p>
            <a:r>
              <a:rPr lang="nb-NO" dirty="0"/>
              <a:t>Når lokal responstid, store datamengder, tilgjengelighet og </a:t>
            </a:r>
            <a:r>
              <a:rPr lang="nb-NO" dirty="0" err="1"/>
              <a:t>funksjonsrikhet</a:t>
            </a:r>
            <a:r>
              <a:rPr lang="nb-NO" dirty="0"/>
              <a:t> tilsier at lokal lagring er best, spesielt når samhandlingsbehovet rundt data er lavt </a:t>
            </a:r>
          </a:p>
          <a:p>
            <a:r>
              <a:rPr lang="nb-NO" dirty="0"/>
              <a:t>Fleksibilitet og innovasjon lokalt (enklere å endre datamodeller og API enn når data er sentralisert og har én felles datamodell og delte, ‘rigide’ API)</a:t>
            </a:r>
          </a:p>
          <a:p>
            <a:r>
              <a:rPr lang="nb-NO" dirty="0"/>
              <a:t>Nye teknologier gjør distribuert lagring enklere enn før (Mer fleksible standarder, API-er, API management, datakatalog, </a:t>
            </a:r>
            <a:r>
              <a:rPr lang="nb-NO" dirty="0" err="1"/>
              <a:t>informasjonslokalisator</a:t>
            </a:r>
            <a:r>
              <a:rPr lang="nb-NO" dirty="0"/>
              <a:t>, hendelsesbasert arkitektur, distribuert maskinlæring osv.)</a:t>
            </a:r>
          </a:p>
          <a:p>
            <a:r>
              <a:rPr lang="nb-NO" dirty="0"/>
              <a:t>Deling hadde ikke vært like utfordrende hvis det var færre systemer og virksomheter som stod ansvarlig for delingen (f.eks. regionalt)</a:t>
            </a:r>
          </a:p>
          <a:p>
            <a:r>
              <a:rPr lang="nb-NO" dirty="0"/>
              <a:t>Lokal lagring og struktur i data gir større frihet til å strukturere data etter lokale prosesser og systemer (men mer krevende å dele omforent med andre virksomheter)</a:t>
            </a:r>
          </a:p>
          <a:p>
            <a:endParaRPr lang="nb-NO" dirty="0"/>
          </a:p>
        </p:txBody>
      </p:sp>
      <p:sp>
        <p:nvSpPr>
          <p:cNvPr id="4" name="Plassholder for lysbildenummer 3">
            <a:extLst>
              <a:ext uri="{FF2B5EF4-FFF2-40B4-BE49-F238E27FC236}">
                <a16:creationId xmlns:a16="http://schemas.microsoft.com/office/drawing/2014/main" id="{89E22610-64EB-4E24-AD54-98C46D1F9B6C}"/>
              </a:ext>
            </a:extLst>
          </p:cNvPr>
          <p:cNvSpPr>
            <a:spLocks noGrp="1"/>
          </p:cNvSpPr>
          <p:nvPr>
            <p:ph type="sldNum" sz="quarter" idx="16"/>
          </p:nvPr>
        </p:nvSpPr>
        <p:spPr/>
        <p:txBody>
          <a:bodyPr/>
          <a:lstStyle/>
          <a:p>
            <a:r>
              <a:rPr lang="nb-NO"/>
              <a:t> Side </a:t>
            </a:r>
            <a:fld id="{5751DFAA-887F-4071-8EAD-E8CA316FCF06}" type="slidenum">
              <a:rPr lang="nb-NO" smtClean="0"/>
              <a:pPr/>
              <a:t>7</a:t>
            </a:fld>
            <a:endParaRPr lang="nb-NO" dirty="0"/>
          </a:p>
        </p:txBody>
      </p:sp>
    </p:spTree>
    <p:extLst>
      <p:ext uri="{BB962C8B-B14F-4D97-AF65-F5344CB8AC3E}">
        <p14:creationId xmlns:p14="http://schemas.microsoft.com/office/powerpoint/2010/main" val="93422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B644E4B-A80E-4788-B234-BB8D3ED25E27}"/>
              </a:ext>
            </a:extLst>
          </p:cNvPr>
          <p:cNvSpPr>
            <a:spLocks noGrp="1"/>
          </p:cNvSpPr>
          <p:nvPr>
            <p:ph type="title"/>
          </p:nvPr>
        </p:nvSpPr>
        <p:spPr/>
        <p:txBody>
          <a:bodyPr/>
          <a:lstStyle/>
          <a:p>
            <a:r>
              <a:rPr lang="nb-NO" dirty="0"/>
              <a:t>Eksempler på områder med sentral (samlet) lagring</a:t>
            </a:r>
          </a:p>
        </p:txBody>
      </p:sp>
      <p:sp>
        <p:nvSpPr>
          <p:cNvPr id="3" name="Plassholder for innhold 2">
            <a:extLst>
              <a:ext uri="{FF2B5EF4-FFF2-40B4-BE49-F238E27FC236}">
                <a16:creationId xmlns:a16="http://schemas.microsoft.com/office/drawing/2014/main" id="{EA997FC8-654D-4092-873E-DDCB2EA1F3DB}"/>
              </a:ext>
            </a:extLst>
          </p:cNvPr>
          <p:cNvSpPr>
            <a:spLocks noGrp="1"/>
          </p:cNvSpPr>
          <p:nvPr>
            <p:ph idx="1"/>
          </p:nvPr>
        </p:nvSpPr>
        <p:spPr/>
        <p:txBody>
          <a:bodyPr>
            <a:normAutofit lnSpcReduction="10000"/>
          </a:bodyPr>
          <a:lstStyle/>
          <a:p>
            <a:r>
              <a:rPr lang="nb-NO" dirty="0"/>
              <a:t>Allerede sentral lagring:</a:t>
            </a:r>
          </a:p>
          <a:p>
            <a:pPr lvl="1"/>
            <a:r>
              <a:rPr lang="nb-NO" dirty="0" err="1"/>
              <a:t>Helsenorge</a:t>
            </a:r>
            <a:r>
              <a:rPr lang="nb-NO" dirty="0"/>
              <a:t> (lagret på vegne av innbyggeren)</a:t>
            </a:r>
          </a:p>
          <a:p>
            <a:pPr lvl="1"/>
            <a:r>
              <a:rPr lang="nb-NO" dirty="0"/>
              <a:t>Kritisk info i Kjernejournal (men mye annet i KJ er tilgjengeliggjøring/kopi fra andre registre)</a:t>
            </a:r>
          </a:p>
          <a:p>
            <a:pPr lvl="1"/>
            <a:r>
              <a:rPr lang="nb-NO" dirty="0"/>
              <a:t>Reseptformidleren (men resepter/PLL er ikke bare sentralt – har også lokale koblinger)</a:t>
            </a:r>
          </a:p>
          <a:p>
            <a:pPr lvl="1"/>
            <a:r>
              <a:rPr lang="nb-NO" dirty="0"/>
              <a:t>Grunndata</a:t>
            </a:r>
          </a:p>
          <a:p>
            <a:pPr lvl="1"/>
            <a:r>
              <a:rPr lang="nb-NO" dirty="0"/>
              <a:t>Nasjonale helseregistre som MSIS, SYSVAK, NPR, KPR, BIVAK m.fl. </a:t>
            </a:r>
          </a:p>
          <a:p>
            <a:pPr lvl="1"/>
            <a:r>
              <a:rPr lang="nb-NO" dirty="0"/>
              <a:t>Helseanalyseplattformen (er en kopi av registerdata, som i noen tilfeller er en kopi av data som ligger i EPJ) og «</a:t>
            </a:r>
            <a:r>
              <a:rPr lang="nb-NO" dirty="0" err="1"/>
              <a:t>Population</a:t>
            </a:r>
            <a:r>
              <a:rPr lang="nb-NO" dirty="0"/>
              <a:t> </a:t>
            </a:r>
            <a:r>
              <a:rPr lang="nb-NO" dirty="0" err="1"/>
              <a:t>health</a:t>
            </a:r>
            <a:r>
              <a:rPr lang="nb-NO" dirty="0"/>
              <a:t> management»</a:t>
            </a:r>
          </a:p>
          <a:p>
            <a:pPr lvl="1"/>
            <a:r>
              <a:rPr lang="nb-NO" dirty="0"/>
              <a:t>DIPS i Helse Vest, Helseplattformen </a:t>
            </a:r>
          </a:p>
          <a:p>
            <a:r>
              <a:rPr lang="nb-NO" dirty="0"/>
              <a:t>Fremtidig:</a:t>
            </a:r>
          </a:p>
          <a:p>
            <a:pPr lvl="1"/>
            <a:r>
              <a:rPr lang="nb-NO" dirty="0"/>
              <a:t>Prøvesvar (NILAR)</a:t>
            </a:r>
          </a:p>
          <a:p>
            <a:pPr lvl="1"/>
            <a:r>
              <a:rPr lang="nb-NO" dirty="0" err="1"/>
              <a:t>Pasientinformasjonslokalisator</a:t>
            </a:r>
            <a:endParaRPr lang="nb-NO" dirty="0"/>
          </a:p>
          <a:p>
            <a:pPr lvl="1"/>
            <a:r>
              <a:rPr lang="nb-NO" dirty="0"/>
              <a:t>Behandlingsplan</a:t>
            </a:r>
          </a:p>
        </p:txBody>
      </p:sp>
    </p:spTree>
    <p:extLst>
      <p:ext uri="{BB962C8B-B14F-4D97-AF65-F5344CB8AC3E}">
        <p14:creationId xmlns:p14="http://schemas.microsoft.com/office/powerpoint/2010/main" val="3890445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lysbildenummer 3">
            <a:extLst>
              <a:ext uri="{FF2B5EF4-FFF2-40B4-BE49-F238E27FC236}">
                <a16:creationId xmlns:a16="http://schemas.microsoft.com/office/drawing/2014/main" id="{3E0091EA-07CC-462A-9748-80EA6C0EAB16}"/>
              </a:ext>
            </a:extLst>
          </p:cNvPr>
          <p:cNvSpPr>
            <a:spLocks noGrp="1"/>
          </p:cNvSpPr>
          <p:nvPr>
            <p:ph type="sldNum" sz="quarter" idx="16"/>
          </p:nvPr>
        </p:nvSpPr>
        <p:spPr/>
        <p:txBody>
          <a:bodyPr/>
          <a:lstStyle/>
          <a:p>
            <a:r>
              <a:rPr lang="nb-NO"/>
              <a:t> Side </a:t>
            </a:r>
            <a:fld id="{5751DFAA-887F-4071-8EAD-E8CA316FCF06}" type="slidenum">
              <a:rPr lang="nb-NO" smtClean="0"/>
              <a:pPr/>
              <a:t>9</a:t>
            </a:fld>
            <a:endParaRPr lang="nb-NO" dirty="0"/>
          </a:p>
        </p:txBody>
      </p:sp>
      <p:graphicFrame>
        <p:nvGraphicFramePr>
          <p:cNvPr id="5" name="Tabell 4">
            <a:extLst>
              <a:ext uri="{FF2B5EF4-FFF2-40B4-BE49-F238E27FC236}">
                <a16:creationId xmlns:a16="http://schemas.microsoft.com/office/drawing/2014/main" id="{1E930B70-0942-4C14-9F9C-D9001DA5AE26}"/>
              </a:ext>
            </a:extLst>
          </p:cNvPr>
          <p:cNvGraphicFramePr>
            <a:graphicFrameLocks noGrp="1"/>
          </p:cNvGraphicFramePr>
          <p:nvPr/>
        </p:nvGraphicFramePr>
        <p:xfrm>
          <a:off x="758757" y="544752"/>
          <a:ext cx="22918366" cy="12726575"/>
        </p:xfrm>
        <a:graphic>
          <a:graphicData uri="http://schemas.openxmlformats.org/drawingml/2006/table">
            <a:tbl>
              <a:tblPr firstRow="1" firstCol="1" bandRow="1">
                <a:tableStyleId>{5C22544A-7EE6-4342-B048-85BDC9FD1C3A}</a:tableStyleId>
              </a:tblPr>
              <a:tblGrid>
                <a:gridCol w="5728294">
                  <a:extLst>
                    <a:ext uri="{9D8B030D-6E8A-4147-A177-3AD203B41FA5}">
                      <a16:colId xmlns:a16="http://schemas.microsoft.com/office/drawing/2014/main" val="1086348803"/>
                    </a:ext>
                  </a:extLst>
                </a:gridCol>
                <a:gridCol w="5728294">
                  <a:extLst>
                    <a:ext uri="{9D8B030D-6E8A-4147-A177-3AD203B41FA5}">
                      <a16:colId xmlns:a16="http://schemas.microsoft.com/office/drawing/2014/main" val="3272432839"/>
                    </a:ext>
                  </a:extLst>
                </a:gridCol>
                <a:gridCol w="5730889">
                  <a:extLst>
                    <a:ext uri="{9D8B030D-6E8A-4147-A177-3AD203B41FA5}">
                      <a16:colId xmlns:a16="http://schemas.microsoft.com/office/drawing/2014/main" val="2196480344"/>
                    </a:ext>
                  </a:extLst>
                </a:gridCol>
                <a:gridCol w="5730889">
                  <a:extLst>
                    <a:ext uri="{9D8B030D-6E8A-4147-A177-3AD203B41FA5}">
                      <a16:colId xmlns:a16="http://schemas.microsoft.com/office/drawing/2014/main" val="3830189907"/>
                    </a:ext>
                  </a:extLst>
                </a:gridCol>
              </a:tblGrid>
              <a:tr h="939916">
                <a:tc>
                  <a:txBody>
                    <a:bodyPr/>
                    <a:lstStyle/>
                    <a:p>
                      <a:pPr>
                        <a:lnSpc>
                          <a:spcPct val="110000"/>
                        </a:lnSpc>
                        <a:spcAft>
                          <a:spcPts val="800"/>
                        </a:spcAft>
                        <a:tabLst>
                          <a:tab pos="226695" algn="l"/>
                        </a:tabLst>
                      </a:pPr>
                      <a:r>
                        <a:rPr lang="nb-NO" sz="2800" u="none">
                          <a:effectLst/>
                        </a:rPr>
                        <a:t> </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Sentral master med distribuerte kopier ved behov</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Sentralt kopisett med distribuert lagring av master(e)</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Lokal lagring med sentral tilgjengeliggjøring</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549971683"/>
                  </a:ext>
                </a:extLst>
              </a:tr>
              <a:tr h="451009">
                <a:tc>
                  <a:txBody>
                    <a:bodyPr/>
                    <a:lstStyle/>
                    <a:p>
                      <a:pPr>
                        <a:lnSpc>
                          <a:spcPct val="110000"/>
                        </a:lnSpc>
                        <a:spcAft>
                          <a:spcPts val="800"/>
                        </a:spcAft>
                        <a:tabLst>
                          <a:tab pos="226695" algn="l"/>
                        </a:tabLst>
                      </a:pPr>
                      <a:r>
                        <a:rPr lang="nb-NO" sz="2800" u="none">
                          <a:effectLst/>
                        </a:rPr>
                        <a:t>Behov for felles master</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Høyt</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Lavt</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Lavt. </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3836428935"/>
                  </a:ext>
                </a:extLst>
              </a:tr>
              <a:tr h="939916">
                <a:tc>
                  <a:txBody>
                    <a:bodyPr/>
                    <a:lstStyle/>
                    <a:p>
                      <a:pPr>
                        <a:lnSpc>
                          <a:spcPct val="110000"/>
                        </a:lnSpc>
                        <a:spcAft>
                          <a:spcPts val="800"/>
                        </a:spcAft>
                        <a:tabLst>
                          <a:tab pos="226695" algn="l"/>
                        </a:tabLst>
                      </a:pPr>
                      <a:r>
                        <a:rPr lang="nb-NO" sz="2800" u="none" dirty="0">
                          <a:effectLst/>
                        </a:rPr>
                        <a:t>Behov for deling, samhandling og søk/analyse</a:t>
                      </a:r>
                      <a:endParaRPr lang="nb-NO" sz="2800" u="none"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dirty="0">
                          <a:effectLst/>
                        </a:rPr>
                        <a:t>Høyt</a:t>
                      </a:r>
                      <a:endParaRPr lang="nb-NO" sz="2800" u="none"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Høyt</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dirty="0">
                          <a:effectLst/>
                        </a:rPr>
                        <a:t>Lavere. Lokale data, knyttet til lokale prosesser. Lite behov for analyse/søk på tvers.</a:t>
                      </a:r>
                      <a:endParaRPr lang="nb-NO" sz="2800" u="none"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2750408865"/>
                  </a:ext>
                </a:extLst>
              </a:tr>
              <a:tr h="939916">
                <a:tc>
                  <a:txBody>
                    <a:bodyPr/>
                    <a:lstStyle/>
                    <a:p>
                      <a:pPr>
                        <a:lnSpc>
                          <a:spcPct val="110000"/>
                        </a:lnSpc>
                        <a:spcAft>
                          <a:spcPts val="800"/>
                        </a:spcAft>
                        <a:tabLst>
                          <a:tab pos="226695" algn="l"/>
                        </a:tabLst>
                      </a:pPr>
                      <a:r>
                        <a:rPr lang="nb-NO" sz="2800" u="none">
                          <a:effectLst/>
                        </a:rPr>
                        <a:t>Antall aktører med dataansvar</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Mange aktører, komplisert tillitsmodell og  avtaleverk</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Mange aktører, komplisert tillitsmodell og  avtaleverk</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Få aktører, ukomplisert avtaleoppsett og tillitsmodell</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3225602529"/>
                  </a:ext>
                </a:extLst>
              </a:tr>
              <a:tr h="939916">
                <a:tc>
                  <a:txBody>
                    <a:bodyPr/>
                    <a:lstStyle/>
                    <a:p>
                      <a:pPr>
                        <a:lnSpc>
                          <a:spcPct val="110000"/>
                        </a:lnSpc>
                        <a:spcAft>
                          <a:spcPts val="800"/>
                        </a:spcAft>
                        <a:tabLst>
                          <a:tab pos="226695" algn="l"/>
                        </a:tabLst>
                      </a:pPr>
                      <a:r>
                        <a:rPr lang="nb-NO" sz="2800" u="none">
                          <a:effectLst/>
                        </a:rPr>
                        <a:t>Antall eksisterende systemer som har data nå</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Mange</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Mange</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Få, enkelt å gi tilgang selv om data er distribuert</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2040630279"/>
                  </a:ext>
                </a:extLst>
              </a:tr>
              <a:tr h="939916">
                <a:tc>
                  <a:txBody>
                    <a:bodyPr/>
                    <a:lstStyle/>
                    <a:p>
                      <a:pPr>
                        <a:lnSpc>
                          <a:spcPct val="110000"/>
                        </a:lnSpc>
                        <a:spcAft>
                          <a:spcPts val="800"/>
                        </a:spcAft>
                        <a:tabLst>
                          <a:tab pos="226695" algn="l"/>
                        </a:tabLst>
                      </a:pPr>
                      <a:r>
                        <a:rPr lang="nb-NO" sz="2800" u="none">
                          <a:effectLst/>
                        </a:rPr>
                        <a:t>Behov for søk, maskinlæring og analyse på tvers</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Høyt</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Høyt</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Lavt – distribuert maskinlæring og søk er nok. (PIL)</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3730074617"/>
                  </a:ext>
                </a:extLst>
              </a:tr>
              <a:tr h="1428822">
                <a:tc>
                  <a:txBody>
                    <a:bodyPr/>
                    <a:lstStyle/>
                    <a:p>
                      <a:pPr>
                        <a:lnSpc>
                          <a:spcPct val="110000"/>
                        </a:lnSpc>
                        <a:spcAft>
                          <a:spcPts val="800"/>
                        </a:spcAft>
                        <a:tabLst>
                          <a:tab pos="226695" algn="l"/>
                        </a:tabLst>
                      </a:pPr>
                      <a:r>
                        <a:rPr lang="nb-NO" sz="2800" u="none">
                          <a:effectLst/>
                        </a:rPr>
                        <a:t>Leverandørers evne til å dele data</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Mang eksisterende løsninger har vanskelig for å forholde seg til en ekstern master.</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Vanskelig å løsrive data fra fagsystemer. </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Vanskelig å løsrive masterdata fra fagsystemer. Kan også være pga regulatoriske krav.</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2395133908"/>
                  </a:ext>
                </a:extLst>
              </a:tr>
              <a:tr h="939916">
                <a:tc>
                  <a:txBody>
                    <a:bodyPr/>
                    <a:lstStyle/>
                    <a:p>
                      <a:pPr>
                        <a:lnSpc>
                          <a:spcPct val="110000"/>
                        </a:lnSpc>
                        <a:spcAft>
                          <a:spcPts val="800"/>
                        </a:spcAft>
                        <a:tabLst>
                          <a:tab pos="226695" algn="l"/>
                        </a:tabLst>
                      </a:pPr>
                      <a:r>
                        <a:rPr lang="nb-NO" sz="2800" u="none" dirty="0">
                          <a:effectLst/>
                        </a:rPr>
                        <a:t>Størrelsen og delingsevne på data</a:t>
                      </a:r>
                      <a:endParaRPr lang="nb-NO" sz="2800" u="none"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 </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 </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Svært store datafiler (radiologi, genomdata o.l.)</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680447634"/>
                  </a:ext>
                </a:extLst>
              </a:tr>
              <a:tr h="1428822">
                <a:tc>
                  <a:txBody>
                    <a:bodyPr/>
                    <a:lstStyle/>
                    <a:p>
                      <a:pPr>
                        <a:lnSpc>
                          <a:spcPct val="110000"/>
                        </a:lnSpc>
                        <a:spcAft>
                          <a:spcPts val="800"/>
                        </a:spcAft>
                        <a:tabLst>
                          <a:tab pos="226695" algn="l"/>
                        </a:tabLst>
                      </a:pPr>
                      <a:r>
                        <a:rPr lang="nb-NO" sz="2800" u="none">
                          <a:effectLst/>
                        </a:rPr>
                        <a:t>Personvern</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Enklere tilgang og oversikt for innbygger</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dirty="0">
                          <a:effectLst/>
                        </a:rPr>
                        <a:t>Enklere tilgang og oversikt for innbygger. Kopier kan kanskje </a:t>
                      </a:r>
                      <a:r>
                        <a:rPr lang="nb-NO" sz="2800" u="none" dirty="0" err="1">
                          <a:effectLst/>
                        </a:rPr>
                        <a:t>dataminimeres</a:t>
                      </a:r>
                      <a:r>
                        <a:rPr lang="nb-NO" sz="2800" u="none" dirty="0">
                          <a:effectLst/>
                        </a:rPr>
                        <a:t>. </a:t>
                      </a:r>
                      <a:endParaRPr lang="nb-NO" sz="2800" u="none"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Spesielt sensitive områder. Bedre fra dataminimerings-perspektiv. </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3619372431"/>
                  </a:ext>
                </a:extLst>
              </a:tr>
              <a:tr h="1428822">
                <a:tc>
                  <a:txBody>
                    <a:bodyPr/>
                    <a:lstStyle/>
                    <a:p>
                      <a:pPr>
                        <a:lnSpc>
                          <a:spcPct val="110000"/>
                        </a:lnSpc>
                        <a:spcAft>
                          <a:spcPts val="800"/>
                        </a:spcAft>
                        <a:tabLst>
                          <a:tab pos="226695" algn="l"/>
                        </a:tabLst>
                      </a:pPr>
                      <a:r>
                        <a:rPr lang="nb-NO" sz="2800" u="none">
                          <a:effectLst/>
                        </a:rPr>
                        <a:t>Innovasjon og fleksibilitet</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Enklere å innovere nasjonalt, fordi data er tilgjengelig på enhetlig måte</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Enklere å innovere nasjonalt, fordi data er tilgjengelig på enhetlig måte</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Færre bruker lokale systemer og API, og derfor enklere å innovere lokalt, endre løsninger etc. </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691072045"/>
                  </a:ext>
                </a:extLst>
              </a:tr>
              <a:tr h="1917729">
                <a:tc>
                  <a:txBody>
                    <a:bodyPr/>
                    <a:lstStyle/>
                    <a:p>
                      <a:pPr>
                        <a:lnSpc>
                          <a:spcPct val="110000"/>
                        </a:lnSpc>
                        <a:spcAft>
                          <a:spcPts val="800"/>
                        </a:spcAft>
                        <a:tabLst>
                          <a:tab pos="226695" algn="l"/>
                        </a:tabLst>
                      </a:pPr>
                      <a:r>
                        <a:rPr lang="nb-NO" sz="2800" u="none">
                          <a:effectLst/>
                        </a:rPr>
                        <a:t>Standarder og struktur på data</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Krever modne standarder. Er en måte å innføre nasjonale standarder på.</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a:effectLst/>
                        </a:rPr>
                        <a:t>Kan oversette fra lokale standarder til nasjonale standarder (forskjellig lokalt og sentralt)</a:t>
                      </a:r>
                      <a:endParaRPr lang="nb-NO" sz="2800" u="none">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tc>
                  <a:txBody>
                    <a:bodyPr/>
                    <a:lstStyle/>
                    <a:p>
                      <a:pPr>
                        <a:lnSpc>
                          <a:spcPct val="110000"/>
                        </a:lnSpc>
                        <a:spcAft>
                          <a:spcPts val="800"/>
                        </a:spcAft>
                        <a:tabLst>
                          <a:tab pos="226695" algn="l"/>
                        </a:tabLst>
                      </a:pPr>
                      <a:r>
                        <a:rPr lang="nb-NO" sz="2800" u="none" dirty="0">
                          <a:effectLst/>
                        </a:rPr>
                        <a:t>Sentral tilgjengeliggjøring krever at lokale systemer kan gjøre data tilgjengelig på nasjonale standarder. </a:t>
                      </a:r>
                      <a:endParaRPr lang="nb-NO" sz="2800" u="none" dirty="0">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764166497"/>
                  </a:ext>
                </a:extLst>
              </a:tr>
            </a:tbl>
          </a:graphicData>
        </a:graphic>
      </p:graphicFrame>
    </p:spTree>
    <p:extLst>
      <p:ext uri="{BB962C8B-B14F-4D97-AF65-F5344CB8AC3E}">
        <p14:creationId xmlns:p14="http://schemas.microsoft.com/office/powerpoint/2010/main" val="346329268"/>
      </p:ext>
    </p:extLst>
  </p:cSld>
  <p:clrMapOvr>
    <a:masterClrMapping/>
  </p:clrMapOvr>
</p:sld>
</file>

<file path=ppt/theme/theme1.xml><?xml version="1.0" encoding="utf-8"?>
<a:theme xmlns:a="http://schemas.openxmlformats.org/drawingml/2006/main" name="Office-tema">
  <a:themeElements>
    <a:clrScheme name="Dir E-Helse">
      <a:dk1>
        <a:srgbClr val="281C2C"/>
      </a:dk1>
      <a:lt1>
        <a:sysClr val="window" lastClr="FFFFFF"/>
      </a:lt1>
      <a:dk2>
        <a:srgbClr val="0169E8"/>
      </a:dk2>
      <a:lt2>
        <a:srgbClr val="EEEEEE"/>
      </a:lt2>
      <a:accent1>
        <a:srgbClr val="0169E8"/>
      </a:accent1>
      <a:accent2>
        <a:srgbClr val="F783FF"/>
      </a:accent2>
      <a:accent3>
        <a:srgbClr val="027993"/>
      </a:accent3>
      <a:accent4>
        <a:srgbClr val="AD38FD"/>
      </a:accent4>
      <a:accent5>
        <a:srgbClr val="00BBD4"/>
      </a:accent5>
      <a:accent6>
        <a:srgbClr val="3AFB9E"/>
      </a:accent6>
      <a:hlink>
        <a:srgbClr val="0169E8"/>
      </a:hlink>
      <a:folHlink>
        <a:srgbClr val="AD38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rgbClr val="0169E8"/>
        </a:solidFill>
      </a:spPr>
      <a:bodyPr vert="horz" wrap="square" lIns="546100" tIns="546100" rIns="546100" bIns="546100" rtlCol="0">
        <a:spAutoFit/>
      </a:bodyPr>
      <a:lstStyle>
        <a:defPPr>
          <a:spcAft>
            <a:spcPts val="1000"/>
          </a:spcAft>
          <a:defRPr sz="4200" b="1" dirty="0" smtClean="0">
            <a:solidFill>
              <a:srgbClr val="FFFFFF"/>
            </a:solidFill>
          </a:defRPr>
        </a:defPPr>
      </a:lstStyle>
    </a:txDef>
  </a:objectDefaults>
  <a:extraClrSchemeLst/>
  <a:extLst>
    <a:ext uri="{05A4C25C-085E-4340-85A3-A5531E510DB2}">
      <thm15:themeFamily xmlns:thm15="http://schemas.microsoft.com/office/thememl/2012/main" name="PPTmal_DirektoratetEHelseV2.potx" id="{26015252-C40F-4176-8E39-8B9B388FAABB}" vid="{4D7361C0-BDF5-403E-A667-3508B846B5D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7393BB49E554FB43B4DBE720BC039A60" ma:contentTypeVersion="3" ma:contentTypeDescription="Opprett et nytt dokument." ma:contentTypeScope="" ma:versionID="55b16d8c31d31b9e9c7eec4a2437d224">
  <xsd:schema xmlns:xsd="http://www.w3.org/2001/XMLSchema" xmlns:xs="http://www.w3.org/2001/XMLSchema" xmlns:p="http://schemas.microsoft.com/office/2006/metadata/properties" xmlns:ns1="http://schemas.microsoft.com/sharepoint/v3" xmlns:ns2="5c58b087-6c1a-494e-aa00-991a04d88a80" targetNamespace="http://schemas.microsoft.com/office/2006/metadata/properties" ma:root="true" ma:fieldsID="d4c4b4efa69ba6dc0c70053e26f4a05d" ns1:_="" ns2:_="">
    <xsd:import namespace="http://schemas.microsoft.com/sharepoint/v3"/>
    <xsd:import namespace="5c58b087-6c1a-494e-aa00-991a04d88a80"/>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Planlagt startdato" ma:description="Planlagt startdato er en områdekolonne som opprettes av publiseringsfunksjonen. Den brukes til å angi dato og klokkeslett for når denne siden vises for første gang for besøkende på området." ma:internalName="PublishingStartDate">
      <xsd:simpleType>
        <xsd:restriction base="dms:Unknown"/>
      </xsd:simpleType>
    </xsd:element>
    <xsd:element name="PublishingExpirationDate" ma:index="9" nillable="true" ma:displayName="Planlagt utløpsdato" ma:description="Planlagt sluttdato er en områdekolonne som opprettes av publiseringsfunksjonen. Den brukes til å angi dato og klokkeslett for når denne siden ikke lenger vises for besøkende på området."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58b087-6c1a-494e-aa00-991a04d88a80"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EE35B3-4ABD-45B2-AB33-D2FCEA85C389}">
  <ds:schemaRefs>
    <ds:schemaRef ds:uri="5c58b087-6c1a-494e-aa00-991a04d88a80"/>
    <ds:schemaRef ds:uri="http://purl.org/dc/dcmitype/"/>
    <ds:schemaRef ds:uri="http://schemas.microsoft.com/office/2006/documentManagement/types"/>
    <ds:schemaRef ds:uri="http://schemas.microsoft.com/sharepoint/v3"/>
    <ds:schemaRef ds:uri="http://schemas.microsoft.com/office/infopath/2007/PartnerControls"/>
    <ds:schemaRef ds:uri="http://schemas.openxmlformats.org/package/2006/metadata/core-properties"/>
    <ds:schemaRef ds:uri="http://www.w3.org/XML/1998/namespace"/>
    <ds:schemaRef ds:uri="http://schemas.microsoft.com/office/2006/metadata/properties"/>
    <ds:schemaRef ds:uri="http://purl.org/dc/terms/"/>
    <ds:schemaRef ds:uri="http://purl.org/dc/elements/1.1/"/>
  </ds:schemaRefs>
</ds:datastoreItem>
</file>

<file path=customXml/itemProps2.xml><?xml version="1.0" encoding="utf-8"?>
<ds:datastoreItem xmlns:ds="http://schemas.openxmlformats.org/officeDocument/2006/customXml" ds:itemID="{DE976CE3-B588-449F-8788-1EDE6613EC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c58b087-6c1a-494e-aa00-991a04d88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D29C5D-2E8A-43CB-9A7D-F61C64FF23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PPTmal_DirektoratetEHelseV2-1</Template>
  <TotalTime>550</TotalTime>
  <Words>1863</Words>
  <Application>Microsoft Office PowerPoint</Application>
  <PresentationFormat>Egendefinert</PresentationFormat>
  <Paragraphs>136</Paragraphs>
  <Slides>9</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9</vt:i4>
      </vt:variant>
    </vt:vector>
  </HeadingPairs>
  <TitlesOfParts>
    <vt:vector size="13" baseType="lpstr">
      <vt:lpstr>Arial</vt:lpstr>
      <vt:lpstr>Calibri</vt:lpstr>
      <vt:lpstr>Wingdings 2</vt:lpstr>
      <vt:lpstr>Office-tema</vt:lpstr>
      <vt:lpstr>Lokal vs sentral lagring</vt:lpstr>
      <vt:lpstr>Problemstilling – mange meninger om lokal/sentral lagring</vt:lpstr>
      <vt:lpstr>Fremtidens samhandling bør bruke 3 forskjellige lagringsmodeller</vt:lpstr>
      <vt:lpstr>Fremtidens samhandling bør bruke 3 forskjellige lagringsmodeller</vt:lpstr>
      <vt:lpstr>Tentativ vurdering / løypemelding</vt:lpstr>
      <vt:lpstr>Diskusjon rundt sentral lagring</vt:lpstr>
      <vt:lpstr>Diskusjon rundt lokal lagring</vt:lpstr>
      <vt:lpstr>Eksempler på områder med sentral (samlet) lagring</vt:lpstr>
      <vt:lpstr>PowerPoint-presentasjon</vt:lpstr>
    </vt:vector>
  </TitlesOfParts>
  <Company>Direktoratet for e-helse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Lokal eller nasjonal lagring - premisser</dc:title>
  <dc:creator>Lars Kristian Roland</dc:creator>
  <dc:description>template by officeconsult.no</dc:description>
  <cp:lastModifiedBy>Lars Kristian Roland</cp:lastModifiedBy>
  <cp:revision>13</cp:revision>
  <dcterms:created xsi:type="dcterms:W3CDTF">2021-05-20T08:00:29Z</dcterms:created>
  <dcterms:modified xsi:type="dcterms:W3CDTF">2021-11-18T18:23:58Z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by">
    <vt:lpwstr>officeconsult.no</vt:lpwstr>
  </property>
  <property fmtid="{D5CDD505-2E9C-101B-9397-08002B2CF9AE}" pid="3" name="ContentTypeId">
    <vt:lpwstr>0x0101007393BB49E554FB43B4DBE720BC039A60</vt:lpwstr>
  </property>
</Properties>
</file>